
<file path=[Content_Types].xml><?xml version="1.0" encoding="utf-8"?>
<Types xmlns="http://schemas.openxmlformats.org/package/2006/content-types"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1" r:id="rId4"/>
    <p:sldId id="262" r:id="rId5"/>
    <p:sldId id="263" r:id="rId6"/>
    <p:sldId id="264" r:id="rId7"/>
    <p:sldId id="267" r:id="rId8"/>
    <p:sldId id="260" r:id="rId9"/>
    <p:sldId id="265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7" userDrawn="1">
          <p15:clr>
            <a:srgbClr val="A4A3A4"/>
          </p15:clr>
        </p15:guide>
        <p15:guide id="2" pos="39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57"/>
        <p:guide pos="39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3.xml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4.xml"/><Relationship Id="rId5" Type="http://schemas.openxmlformats.org/officeDocument/2006/relationships/image" Target="../media/image10.emf"/><Relationship Id="rId4" Type="http://schemas.openxmlformats.org/officeDocument/2006/relationships/image" Target="../media/image9.emf"/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5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6.xml"/><Relationship Id="rId7" Type="http://schemas.openxmlformats.org/officeDocument/2006/relationships/image" Target="../media/image22.emf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image" Target="../media/image16.tif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7.xml"/><Relationship Id="rId7" Type="http://schemas.openxmlformats.org/officeDocument/2006/relationships/image" Target="../media/image29.emf"/><Relationship Id="rId6" Type="http://schemas.openxmlformats.org/officeDocument/2006/relationships/image" Target="../media/image28.emf"/><Relationship Id="rId5" Type="http://schemas.openxmlformats.org/officeDocument/2006/relationships/image" Target="../media/image27.emf"/><Relationship Id="rId4" Type="http://schemas.openxmlformats.org/officeDocument/2006/relationships/image" Target="../media/image26.emf"/><Relationship Id="rId3" Type="http://schemas.openxmlformats.org/officeDocument/2006/relationships/image" Target="../media/image25.tiff"/><Relationship Id="rId2" Type="http://schemas.openxmlformats.org/officeDocument/2006/relationships/image" Target="../media/image24.tiff"/><Relationship Id="rId1" Type="http://schemas.openxmlformats.org/officeDocument/2006/relationships/image" Target="../media/image23.tif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8.xml"/><Relationship Id="rId7" Type="http://schemas.openxmlformats.org/officeDocument/2006/relationships/image" Target="../media/image36.emf"/><Relationship Id="rId6" Type="http://schemas.openxmlformats.org/officeDocument/2006/relationships/image" Target="../media/image35.emf"/><Relationship Id="rId5" Type="http://schemas.openxmlformats.org/officeDocument/2006/relationships/image" Target="../media/image34.emf"/><Relationship Id="rId4" Type="http://schemas.openxmlformats.org/officeDocument/2006/relationships/image" Target="../media/image33.emf"/><Relationship Id="rId3" Type="http://schemas.openxmlformats.org/officeDocument/2006/relationships/image" Target="../media/image32.tiff"/><Relationship Id="rId2" Type="http://schemas.openxmlformats.org/officeDocument/2006/relationships/image" Target="../media/image31.tiff"/><Relationship Id="rId1" Type="http://schemas.openxmlformats.org/officeDocument/2006/relationships/image" Target="../media/image30.tiff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9.xml"/><Relationship Id="rId5" Type="http://schemas.openxmlformats.org/officeDocument/2006/relationships/image" Target="../media/image41.emf"/><Relationship Id="rId4" Type="http://schemas.openxmlformats.org/officeDocument/2006/relationships/image" Target="../media/image40.emf"/><Relationship Id="rId3" Type="http://schemas.openxmlformats.org/officeDocument/2006/relationships/image" Target="../media/image39.tiff"/><Relationship Id="rId2" Type="http://schemas.openxmlformats.org/officeDocument/2006/relationships/image" Target="../media/image38.tiff"/><Relationship Id="rId1" Type="http://schemas.openxmlformats.org/officeDocument/2006/relationships/image" Target="../media/image37.tiff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0.xml"/><Relationship Id="rId5" Type="http://schemas.openxmlformats.org/officeDocument/2006/relationships/image" Target="../media/image46.emf"/><Relationship Id="rId4" Type="http://schemas.openxmlformats.org/officeDocument/2006/relationships/image" Target="../media/image45.emf"/><Relationship Id="rId3" Type="http://schemas.openxmlformats.org/officeDocument/2006/relationships/image" Target="../media/image44.tiff"/><Relationship Id="rId2" Type="http://schemas.openxmlformats.org/officeDocument/2006/relationships/image" Target="../media/image43.tiff"/><Relationship Id="rId1" Type="http://schemas.openxmlformats.org/officeDocument/2006/relationships/image" Target="../media/image42.tiff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1.xml"/><Relationship Id="rId5" Type="http://schemas.openxmlformats.org/officeDocument/2006/relationships/image" Target="../media/image51.emf"/><Relationship Id="rId4" Type="http://schemas.openxmlformats.org/officeDocument/2006/relationships/image" Target="../media/image50.emf"/><Relationship Id="rId3" Type="http://schemas.openxmlformats.org/officeDocument/2006/relationships/image" Target="../media/image49.tiff"/><Relationship Id="rId2" Type="http://schemas.openxmlformats.org/officeDocument/2006/relationships/image" Target="../media/image48.tiff"/><Relationship Id="rId1" Type="http://schemas.openxmlformats.org/officeDocument/2006/relationships/image" Target="../media/image4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274435" y="1541780"/>
            <a:ext cx="9893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55kDa</a:t>
            </a:r>
            <a:endParaRPr lang="en-US" altLang="zh-CN" sz="1400"/>
          </a:p>
        </p:txBody>
      </p:sp>
      <p:sp>
        <p:nvSpPr>
          <p:cNvPr id="15" name="文本框 14"/>
          <p:cNvSpPr txBox="1"/>
          <p:nvPr/>
        </p:nvSpPr>
        <p:spPr>
          <a:xfrm>
            <a:off x="6306820" y="1691005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/>
          </a:p>
        </p:txBody>
      </p:sp>
      <p:sp>
        <p:nvSpPr>
          <p:cNvPr id="16" name="文本框 15"/>
          <p:cNvSpPr txBox="1"/>
          <p:nvPr/>
        </p:nvSpPr>
        <p:spPr>
          <a:xfrm>
            <a:off x="6308725" y="1857375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35kDa</a:t>
            </a:r>
            <a:endParaRPr lang="en-US" altLang="zh-CN" sz="1400"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04720" y="5139055"/>
            <a:ext cx="46469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ym typeface="+mn-ea"/>
              </a:rPr>
              <a:t>Fig.3(Original bands of Western blot)</a:t>
            </a:r>
            <a:endParaRPr lang="en-US" altLang="zh-CN"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617345" y="1666875"/>
            <a:ext cx="761365" cy="440055"/>
          </a:xfrm>
          <a:prstGeom prst="rect">
            <a:avLst/>
          </a:prstGeom>
        </p:spPr>
        <p:txBody>
          <a:bodyPr wrap="square">
            <a:noAutofit/>
          </a:bodyPr>
          <a:p>
            <a:pPr algn="ctr" defTabSz="266700"/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RAGE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42kDa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32255" y="2469515"/>
            <a:ext cx="884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400">
                <a:sym typeface="+mn-ea"/>
              </a:rPr>
              <a:t>HMGB1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25kDa</a:t>
            </a:r>
            <a:endParaRPr lang="en-US" altLang="zh-CN" sz="1400"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60830" y="3321685"/>
            <a:ext cx="9118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400">
                <a:sym typeface="+mn-ea"/>
              </a:rPr>
              <a:t>β-actin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45kDa</a:t>
            </a:r>
            <a:endParaRPr lang="en-US" altLang="zh-CN" sz="1400"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293485" y="2412365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35kDa</a:t>
            </a:r>
            <a:endParaRPr lang="en-US" altLang="zh-CN" sz="1400"/>
          </a:p>
        </p:txBody>
      </p:sp>
      <p:sp>
        <p:nvSpPr>
          <p:cNvPr id="44" name="文本框 43"/>
          <p:cNvSpPr txBox="1"/>
          <p:nvPr/>
        </p:nvSpPr>
        <p:spPr>
          <a:xfrm>
            <a:off x="6311900" y="2603500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25kDa</a:t>
            </a:r>
            <a:endParaRPr lang="en-US" altLang="zh-CN" sz="1400"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335395" y="3220720"/>
            <a:ext cx="9893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70kDa</a:t>
            </a:r>
            <a:endParaRPr lang="en-US" altLang="zh-CN" sz="1400"/>
          </a:p>
        </p:txBody>
      </p:sp>
      <p:sp>
        <p:nvSpPr>
          <p:cNvPr id="54" name="文本框 53"/>
          <p:cNvSpPr txBox="1"/>
          <p:nvPr/>
        </p:nvSpPr>
        <p:spPr>
          <a:xfrm>
            <a:off x="6377940" y="3528060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>
              <a:sym typeface="+mn-ea"/>
            </a:endParaRPr>
          </a:p>
        </p:txBody>
      </p:sp>
      <p:pic>
        <p:nvPicPr>
          <p:cNvPr id="83" name="图片 82" descr="actin-18"/>
          <p:cNvPicPr>
            <a:picLocks noChangeAspect="1"/>
          </p:cNvPicPr>
          <p:nvPr/>
        </p:nvPicPr>
        <p:blipFill>
          <a:blip r:embed="rId1"/>
          <a:srcRect l="682" t="41061" r="3906" b="41061"/>
          <a:stretch>
            <a:fillRect/>
          </a:stretch>
        </p:blipFill>
        <p:spPr>
          <a:xfrm>
            <a:off x="2418715" y="3215005"/>
            <a:ext cx="3693160" cy="566420"/>
          </a:xfrm>
          <a:prstGeom prst="rect">
            <a:avLst/>
          </a:prstGeom>
        </p:spPr>
      </p:pic>
      <p:pic>
        <p:nvPicPr>
          <p:cNvPr id="84" name="图片 83" descr="H1-12"/>
          <p:cNvPicPr>
            <a:picLocks noChangeAspect="1"/>
          </p:cNvPicPr>
          <p:nvPr/>
        </p:nvPicPr>
        <p:blipFill>
          <a:blip r:embed="rId2"/>
          <a:srcRect t="43864" r="7006" b="36212"/>
          <a:stretch>
            <a:fillRect/>
          </a:stretch>
        </p:blipFill>
        <p:spPr>
          <a:xfrm>
            <a:off x="2418080" y="2371725"/>
            <a:ext cx="3693795" cy="647700"/>
          </a:xfrm>
          <a:prstGeom prst="rect">
            <a:avLst/>
          </a:prstGeom>
        </p:spPr>
      </p:pic>
      <p:pic>
        <p:nvPicPr>
          <p:cNvPr id="85" name="图片 84" descr="R-14"/>
          <p:cNvPicPr>
            <a:picLocks noChangeAspect="1"/>
          </p:cNvPicPr>
          <p:nvPr/>
        </p:nvPicPr>
        <p:blipFill>
          <a:blip r:embed="rId3"/>
          <a:srcRect t="33598" r="1364" b="45265"/>
          <a:stretch>
            <a:fillRect/>
          </a:stretch>
        </p:blipFill>
        <p:spPr>
          <a:xfrm>
            <a:off x="2418080" y="1542415"/>
            <a:ext cx="3725545" cy="653415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2976245" y="3552825"/>
            <a:ext cx="2698115" cy="229235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658745" y="2603500"/>
            <a:ext cx="2898775" cy="240030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871470" y="1758315"/>
            <a:ext cx="2670810" cy="2419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6367780" y="3378200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55kDa</a:t>
            </a:r>
            <a:endParaRPr lang="en-US" altLang="zh-CN" sz="1400"/>
          </a:p>
        </p:txBody>
      </p:sp>
      <p:cxnSp>
        <p:nvCxnSpPr>
          <p:cNvPr id="49" name="直接连接符 48"/>
          <p:cNvCxnSpPr/>
          <p:nvPr/>
        </p:nvCxnSpPr>
        <p:spPr>
          <a:xfrm>
            <a:off x="5864225" y="3427730"/>
            <a:ext cx="56324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5864225" y="3560445"/>
            <a:ext cx="6127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5847715" y="3672205"/>
            <a:ext cx="605155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5781675" y="2722880"/>
            <a:ext cx="605155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756910" y="2569845"/>
            <a:ext cx="6127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761990" y="1699260"/>
            <a:ext cx="56324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761990" y="1856740"/>
            <a:ext cx="6127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761990" y="2001520"/>
            <a:ext cx="605155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" name="图片 1" descr="actin18-HMGB1-12，K作图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7310" y="3321685"/>
            <a:ext cx="2782570" cy="2724785"/>
          </a:xfrm>
          <a:prstGeom prst="rect">
            <a:avLst/>
          </a:prstGeom>
        </p:spPr>
      </p:pic>
      <p:pic>
        <p:nvPicPr>
          <p:cNvPr id="3" name="图片 2" descr="rage14,actin18，作图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9835" y="617855"/>
            <a:ext cx="2787650" cy="269621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2929255" y="3980180"/>
            <a:ext cx="6692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674745" y="3980180"/>
            <a:ext cx="62103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394835" y="3980180"/>
            <a:ext cx="6362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135245" y="3980180"/>
            <a:ext cx="6661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105150" y="4307205"/>
            <a:ext cx="9626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545330" y="4307205"/>
            <a:ext cx="10134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882900" y="3977640"/>
            <a:ext cx="7670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Vehicle</a:t>
            </a:r>
            <a:endParaRPr lang="en-US" altLang="zh-CN" sz="1400"/>
          </a:p>
        </p:txBody>
      </p:sp>
      <p:sp>
        <p:nvSpPr>
          <p:cNvPr id="25" name="文本框 24"/>
          <p:cNvSpPr txBox="1"/>
          <p:nvPr/>
        </p:nvSpPr>
        <p:spPr>
          <a:xfrm>
            <a:off x="3707765" y="3977640"/>
            <a:ext cx="535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FPS</a:t>
            </a:r>
            <a:endParaRPr lang="en-US" altLang="zh-CN" sz="1400"/>
          </a:p>
        </p:txBody>
      </p:sp>
      <p:sp>
        <p:nvSpPr>
          <p:cNvPr id="26" name="文本框 25"/>
          <p:cNvSpPr txBox="1"/>
          <p:nvPr/>
        </p:nvSpPr>
        <p:spPr>
          <a:xfrm>
            <a:off x="4342130" y="3977640"/>
            <a:ext cx="7670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Vehicle</a:t>
            </a:r>
            <a:endParaRPr lang="en-US" altLang="zh-CN" sz="1400"/>
          </a:p>
        </p:txBody>
      </p:sp>
      <p:sp>
        <p:nvSpPr>
          <p:cNvPr id="27" name="文本框 26"/>
          <p:cNvSpPr txBox="1"/>
          <p:nvPr/>
        </p:nvSpPr>
        <p:spPr>
          <a:xfrm>
            <a:off x="5201285" y="3977640"/>
            <a:ext cx="535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FPS</a:t>
            </a:r>
            <a:endParaRPr lang="en-US" altLang="zh-CN" sz="1400"/>
          </a:p>
        </p:txBody>
      </p:sp>
      <p:sp>
        <p:nvSpPr>
          <p:cNvPr id="28" name="文本框 27"/>
          <p:cNvSpPr txBox="1"/>
          <p:nvPr/>
        </p:nvSpPr>
        <p:spPr>
          <a:xfrm>
            <a:off x="3173730" y="4319270"/>
            <a:ext cx="834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Sham</a:t>
            </a:r>
            <a:endParaRPr lang="en-US" altLang="zh-CN"/>
          </a:p>
        </p:txBody>
      </p:sp>
      <p:sp>
        <p:nvSpPr>
          <p:cNvPr id="29" name="文本框 28"/>
          <p:cNvSpPr txBox="1"/>
          <p:nvPr/>
        </p:nvSpPr>
        <p:spPr>
          <a:xfrm>
            <a:off x="4507865" y="4319270"/>
            <a:ext cx="1108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CA/CPR</a:t>
            </a:r>
            <a:endParaRPr lang="en-US" altLang="zh-CN"/>
          </a:p>
        </p:txBody>
      </p:sp>
    </p:spTree>
    <p:custDataLst>
      <p:tags r:id="rId6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365240" y="1517015"/>
            <a:ext cx="9893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55kDa</a:t>
            </a:r>
            <a:endParaRPr lang="en-US" altLang="zh-CN" sz="1400"/>
          </a:p>
        </p:txBody>
      </p:sp>
      <p:sp>
        <p:nvSpPr>
          <p:cNvPr id="15" name="文本框 14"/>
          <p:cNvSpPr txBox="1"/>
          <p:nvPr/>
        </p:nvSpPr>
        <p:spPr>
          <a:xfrm>
            <a:off x="6397625" y="1666240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/>
          </a:p>
        </p:txBody>
      </p:sp>
      <p:sp>
        <p:nvSpPr>
          <p:cNvPr id="16" name="文本框 15"/>
          <p:cNvSpPr txBox="1"/>
          <p:nvPr/>
        </p:nvSpPr>
        <p:spPr>
          <a:xfrm>
            <a:off x="6399530" y="1832610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35kDa</a:t>
            </a:r>
            <a:endParaRPr lang="en-US" altLang="zh-CN" sz="1400"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412365" y="5393690"/>
            <a:ext cx="46393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ym typeface="+mn-ea"/>
              </a:rPr>
              <a:t>Fig.3(supplementary bands of Western blot)</a:t>
            </a:r>
            <a:endParaRPr lang="en-US" altLang="zh-CN"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08150" y="1666875"/>
            <a:ext cx="761365" cy="440055"/>
          </a:xfrm>
          <a:prstGeom prst="rect">
            <a:avLst/>
          </a:prstGeom>
        </p:spPr>
        <p:txBody>
          <a:bodyPr wrap="square">
            <a:noAutofit/>
          </a:bodyPr>
          <a:p>
            <a:pPr algn="ctr" defTabSz="266700"/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RAGE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42kDa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23060" y="2469515"/>
            <a:ext cx="884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400">
                <a:sym typeface="+mn-ea"/>
              </a:rPr>
              <a:t>HMGB1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25kDa</a:t>
            </a:r>
            <a:endParaRPr lang="en-US" altLang="zh-CN" sz="1400"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51635" y="3321685"/>
            <a:ext cx="9118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400">
                <a:sym typeface="+mn-ea"/>
              </a:rPr>
              <a:t>β-actin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45kDa</a:t>
            </a:r>
            <a:endParaRPr lang="en-US" altLang="zh-CN" sz="1400"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384290" y="2412365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35kDa</a:t>
            </a:r>
            <a:endParaRPr lang="en-US" altLang="zh-CN" sz="1400"/>
          </a:p>
        </p:txBody>
      </p:sp>
      <p:sp>
        <p:nvSpPr>
          <p:cNvPr id="44" name="文本框 43"/>
          <p:cNvSpPr txBox="1"/>
          <p:nvPr/>
        </p:nvSpPr>
        <p:spPr>
          <a:xfrm>
            <a:off x="6402705" y="2603500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25kDa</a:t>
            </a:r>
            <a:endParaRPr lang="en-US" altLang="zh-CN" sz="1400"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450965" y="3187700"/>
            <a:ext cx="9893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70kDa</a:t>
            </a:r>
            <a:endParaRPr lang="en-US" altLang="zh-CN" sz="1400"/>
          </a:p>
        </p:txBody>
      </p:sp>
      <p:sp>
        <p:nvSpPr>
          <p:cNvPr id="54" name="文本框 53"/>
          <p:cNvSpPr txBox="1"/>
          <p:nvPr/>
        </p:nvSpPr>
        <p:spPr>
          <a:xfrm>
            <a:off x="6468745" y="3585845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>
              <a:sym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483350" y="3394710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55kDa</a:t>
            </a:r>
            <a:endParaRPr lang="en-US" altLang="zh-CN" sz="1400"/>
          </a:p>
        </p:txBody>
      </p:sp>
      <p:pic>
        <p:nvPicPr>
          <p:cNvPr id="2" name="图片 1" descr="actin-7"/>
          <p:cNvPicPr>
            <a:picLocks noChangeAspect="1"/>
          </p:cNvPicPr>
          <p:nvPr/>
        </p:nvPicPr>
        <p:blipFill>
          <a:blip r:embed="rId1"/>
          <a:srcRect l="2094" t="38485" r="7557" b="36326"/>
          <a:stretch>
            <a:fillRect/>
          </a:stretch>
        </p:blipFill>
        <p:spPr>
          <a:xfrm>
            <a:off x="2563495" y="3133725"/>
            <a:ext cx="3695065" cy="825500"/>
          </a:xfrm>
          <a:prstGeom prst="rect">
            <a:avLst/>
          </a:prstGeom>
        </p:spPr>
      </p:pic>
      <p:pic>
        <p:nvPicPr>
          <p:cNvPr id="3" name="图片 2" descr="R-10"/>
          <p:cNvPicPr>
            <a:picLocks noChangeAspect="1"/>
          </p:cNvPicPr>
          <p:nvPr/>
        </p:nvPicPr>
        <p:blipFill>
          <a:blip r:embed="rId2"/>
          <a:srcRect l="2635" t="41402" r="4650" b="39621"/>
          <a:stretch>
            <a:fillRect/>
          </a:stretch>
        </p:blipFill>
        <p:spPr>
          <a:xfrm>
            <a:off x="2507615" y="1556385"/>
            <a:ext cx="3695700" cy="619125"/>
          </a:xfrm>
          <a:prstGeom prst="rect">
            <a:avLst/>
          </a:prstGeom>
        </p:spPr>
      </p:pic>
      <p:pic>
        <p:nvPicPr>
          <p:cNvPr id="4" name="图片 3" descr="H1-10"/>
          <p:cNvPicPr>
            <a:picLocks noChangeAspect="1"/>
          </p:cNvPicPr>
          <p:nvPr/>
        </p:nvPicPr>
        <p:blipFill>
          <a:blip r:embed="rId3"/>
          <a:srcRect l="1984" t="38826" r="5208" b="46818"/>
          <a:stretch>
            <a:fillRect/>
          </a:stretch>
        </p:blipFill>
        <p:spPr>
          <a:xfrm>
            <a:off x="2507615" y="2486660"/>
            <a:ext cx="3726815" cy="47180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887345" y="1767840"/>
            <a:ext cx="2863215" cy="2419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899410" y="2629535"/>
            <a:ext cx="2933700" cy="183515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887345" y="3512185"/>
            <a:ext cx="2862580" cy="247015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6028690" y="2586355"/>
            <a:ext cx="431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6021070" y="2769870"/>
            <a:ext cx="476250" cy="6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5955030" y="3345180"/>
            <a:ext cx="56324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5955030" y="3560445"/>
            <a:ext cx="6127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5938520" y="3746500"/>
            <a:ext cx="605155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852795" y="1674495"/>
            <a:ext cx="56324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852795" y="1831975"/>
            <a:ext cx="6127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852795" y="1976755"/>
            <a:ext cx="605155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405880" y="2747010"/>
            <a:ext cx="919480" cy="3194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1400">
                <a:sym typeface="+mn-ea"/>
              </a:rPr>
              <a:t>20kDa</a:t>
            </a:r>
            <a:endParaRPr lang="en-US" altLang="zh-CN" sz="1400"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6021070" y="2915920"/>
            <a:ext cx="492760" cy="31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7" name="图片 6" descr="actin7-HMGB1-10，K 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0035" y="3133725"/>
            <a:ext cx="2782570" cy="2752090"/>
          </a:xfrm>
          <a:prstGeom prst="rect">
            <a:avLst/>
          </a:prstGeom>
        </p:spPr>
      </p:pic>
      <p:pic>
        <p:nvPicPr>
          <p:cNvPr id="12" name="图片 11" descr="rag10,actin1,K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7015" y="491490"/>
            <a:ext cx="2787650" cy="269621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2871470" y="4178300"/>
            <a:ext cx="6692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616960" y="4178300"/>
            <a:ext cx="62103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337050" y="4178300"/>
            <a:ext cx="6362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077460" y="4178300"/>
            <a:ext cx="6661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047365" y="4505325"/>
            <a:ext cx="9626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487545" y="4505325"/>
            <a:ext cx="10134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825115" y="4175760"/>
            <a:ext cx="7670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Vehicle</a:t>
            </a:r>
            <a:endParaRPr lang="en-US" altLang="zh-CN" sz="1400"/>
          </a:p>
        </p:txBody>
      </p:sp>
      <p:sp>
        <p:nvSpPr>
          <p:cNvPr id="25" name="文本框 24"/>
          <p:cNvSpPr txBox="1"/>
          <p:nvPr/>
        </p:nvSpPr>
        <p:spPr>
          <a:xfrm>
            <a:off x="3649980" y="4175760"/>
            <a:ext cx="535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FPS</a:t>
            </a:r>
            <a:endParaRPr lang="en-US" altLang="zh-CN" sz="1400"/>
          </a:p>
        </p:txBody>
      </p:sp>
      <p:sp>
        <p:nvSpPr>
          <p:cNvPr id="26" name="文本框 25"/>
          <p:cNvSpPr txBox="1"/>
          <p:nvPr/>
        </p:nvSpPr>
        <p:spPr>
          <a:xfrm>
            <a:off x="4284345" y="4175760"/>
            <a:ext cx="7670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Vehicle</a:t>
            </a:r>
            <a:endParaRPr lang="en-US" altLang="zh-CN" sz="1400"/>
          </a:p>
        </p:txBody>
      </p:sp>
      <p:sp>
        <p:nvSpPr>
          <p:cNvPr id="27" name="文本框 26"/>
          <p:cNvSpPr txBox="1"/>
          <p:nvPr/>
        </p:nvSpPr>
        <p:spPr>
          <a:xfrm>
            <a:off x="5143500" y="4175760"/>
            <a:ext cx="535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FPS</a:t>
            </a:r>
            <a:endParaRPr lang="en-US" altLang="zh-CN" sz="1400"/>
          </a:p>
        </p:txBody>
      </p:sp>
      <p:sp>
        <p:nvSpPr>
          <p:cNvPr id="28" name="文本框 27"/>
          <p:cNvSpPr txBox="1"/>
          <p:nvPr/>
        </p:nvSpPr>
        <p:spPr>
          <a:xfrm>
            <a:off x="3115945" y="4517390"/>
            <a:ext cx="834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Sham</a:t>
            </a:r>
            <a:endParaRPr lang="en-US" altLang="zh-CN"/>
          </a:p>
        </p:txBody>
      </p:sp>
      <p:sp>
        <p:nvSpPr>
          <p:cNvPr id="29" name="文本框 28"/>
          <p:cNvSpPr txBox="1"/>
          <p:nvPr/>
        </p:nvSpPr>
        <p:spPr>
          <a:xfrm>
            <a:off x="4450080" y="4517390"/>
            <a:ext cx="1108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CA/CPR</a:t>
            </a:r>
            <a:endParaRPr lang="en-US" altLang="zh-CN"/>
          </a:p>
        </p:txBody>
      </p:sp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332220" y="1632585"/>
            <a:ext cx="9893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55kDa</a:t>
            </a:r>
            <a:endParaRPr lang="en-US" altLang="zh-CN" sz="1400"/>
          </a:p>
        </p:txBody>
      </p:sp>
      <p:sp>
        <p:nvSpPr>
          <p:cNvPr id="15" name="文本框 14"/>
          <p:cNvSpPr txBox="1"/>
          <p:nvPr/>
        </p:nvSpPr>
        <p:spPr>
          <a:xfrm>
            <a:off x="6364605" y="1781810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/>
          </a:p>
        </p:txBody>
      </p:sp>
      <p:sp>
        <p:nvSpPr>
          <p:cNvPr id="16" name="文本框 15"/>
          <p:cNvSpPr txBox="1"/>
          <p:nvPr/>
        </p:nvSpPr>
        <p:spPr>
          <a:xfrm>
            <a:off x="6366510" y="1948180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35kDa</a:t>
            </a:r>
            <a:endParaRPr lang="en-US" altLang="zh-CN" sz="1400"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85670" y="5265420"/>
            <a:ext cx="47053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ym typeface="+mn-ea"/>
              </a:rPr>
              <a:t>Fig.3(supplementary bands of Western blot)</a:t>
            </a:r>
            <a:endParaRPr lang="en-US" altLang="zh-CN"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675130" y="1790700"/>
            <a:ext cx="761365" cy="440055"/>
          </a:xfrm>
          <a:prstGeom prst="rect">
            <a:avLst/>
          </a:prstGeom>
        </p:spPr>
        <p:txBody>
          <a:bodyPr wrap="square">
            <a:noAutofit/>
          </a:bodyPr>
          <a:p>
            <a:pPr algn="ctr" defTabSz="266700"/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RAGE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42kDa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590040" y="2502535"/>
            <a:ext cx="884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400">
                <a:sym typeface="+mn-ea"/>
              </a:rPr>
              <a:t>HMGB1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25kDa</a:t>
            </a:r>
            <a:endParaRPr lang="en-US" altLang="zh-CN" sz="1400"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18615" y="3329940"/>
            <a:ext cx="9118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400">
                <a:sym typeface="+mn-ea"/>
              </a:rPr>
              <a:t>β-actin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45kDa</a:t>
            </a:r>
            <a:endParaRPr lang="en-US" altLang="zh-CN" sz="1400"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351270" y="2478405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35kDa</a:t>
            </a:r>
            <a:endParaRPr lang="en-US" altLang="zh-CN" sz="1400"/>
          </a:p>
        </p:txBody>
      </p:sp>
      <p:sp>
        <p:nvSpPr>
          <p:cNvPr id="44" name="文本框 43"/>
          <p:cNvSpPr txBox="1"/>
          <p:nvPr/>
        </p:nvSpPr>
        <p:spPr>
          <a:xfrm>
            <a:off x="6361430" y="2636520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25kDa</a:t>
            </a:r>
            <a:endParaRPr lang="en-US" altLang="zh-CN" sz="1400">
              <a:sym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435090" y="3506470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>
              <a:sym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433820" y="3336925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55kDa</a:t>
            </a:r>
            <a:endParaRPr lang="en-US" altLang="zh-CN" sz="1400"/>
          </a:p>
        </p:txBody>
      </p:sp>
      <p:pic>
        <p:nvPicPr>
          <p:cNvPr id="2" name="图片 1" descr="actin-1"/>
          <p:cNvPicPr>
            <a:picLocks noChangeAspect="1"/>
          </p:cNvPicPr>
          <p:nvPr/>
        </p:nvPicPr>
        <p:blipFill>
          <a:blip r:embed="rId1"/>
          <a:srcRect l="4963" t="24144" r="1317" b="59673"/>
          <a:stretch>
            <a:fillRect/>
          </a:stretch>
        </p:blipFill>
        <p:spPr>
          <a:xfrm>
            <a:off x="2473960" y="3282950"/>
            <a:ext cx="3766820" cy="535940"/>
          </a:xfrm>
          <a:prstGeom prst="rect">
            <a:avLst/>
          </a:prstGeom>
        </p:spPr>
      </p:pic>
      <p:pic>
        <p:nvPicPr>
          <p:cNvPr id="3" name="图片 2" descr="R-11"/>
          <p:cNvPicPr>
            <a:picLocks noChangeAspect="1"/>
          </p:cNvPicPr>
          <p:nvPr/>
        </p:nvPicPr>
        <p:blipFill>
          <a:blip r:embed="rId2"/>
          <a:srcRect l="6231" t="38939" r="961" b="43106"/>
          <a:stretch>
            <a:fillRect/>
          </a:stretch>
        </p:blipFill>
        <p:spPr>
          <a:xfrm>
            <a:off x="2476500" y="1686560"/>
            <a:ext cx="3725545" cy="589915"/>
          </a:xfrm>
          <a:prstGeom prst="rect">
            <a:avLst/>
          </a:prstGeom>
        </p:spPr>
      </p:pic>
      <p:pic>
        <p:nvPicPr>
          <p:cNvPr id="4" name="图片 3" descr="H1-11"/>
          <p:cNvPicPr>
            <a:picLocks noChangeAspect="1"/>
          </p:cNvPicPr>
          <p:nvPr/>
        </p:nvPicPr>
        <p:blipFill>
          <a:blip r:embed="rId3"/>
          <a:srcRect l="2976" t="42652" r="3875" b="39735"/>
          <a:stretch>
            <a:fillRect/>
          </a:stretch>
        </p:blipFill>
        <p:spPr>
          <a:xfrm>
            <a:off x="2477770" y="2458720"/>
            <a:ext cx="3684905" cy="57023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778125" y="1914525"/>
            <a:ext cx="2846070" cy="24193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887345" y="2635885"/>
            <a:ext cx="2753360" cy="224155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795270" y="3464560"/>
            <a:ext cx="2911475" cy="229235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5819775" y="1790065"/>
            <a:ext cx="56324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819775" y="1947545"/>
            <a:ext cx="6127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819775" y="2092325"/>
            <a:ext cx="605155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814695" y="2660650"/>
            <a:ext cx="6127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5839460" y="2805430"/>
            <a:ext cx="605155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5880735" y="2957830"/>
            <a:ext cx="56324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5880735" y="3639185"/>
            <a:ext cx="605155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5888990" y="3510915"/>
            <a:ext cx="6127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6364605" y="2788285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20kDa</a:t>
            </a:r>
            <a:endParaRPr lang="en-US" altLang="zh-CN" sz="1400">
              <a:sym typeface="+mn-ea"/>
            </a:endParaRPr>
          </a:p>
        </p:txBody>
      </p:sp>
      <p:pic>
        <p:nvPicPr>
          <p:cNvPr id="6" name="图片 5" descr="actin1-HMGB1-11，K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3655" y="3094990"/>
            <a:ext cx="2904490" cy="2752090"/>
          </a:xfrm>
          <a:prstGeom prst="rect">
            <a:avLst/>
          </a:prstGeom>
        </p:spPr>
      </p:pic>
      <p:pic>
        <p:nvPicPr>
          <p:cNvPr id="7" name="图片 6" descr="rage11,actin7,K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2850" y="427355"/>
            <a:ext cx="2787650" cy="2724785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2854960" y="4062730"/>
            <a:ext cx="6692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600450" y="4062730"/>
            <a:ext cx="62103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320540" y="4062730"/>
            <a:ext cx="6362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060950" y="4062730"/>
            <a:ext cx="6661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030855" y="4389755"/>
            <a:ext cx="9626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471035" y="4389755"/>
            <a:ext cx="10134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808605" y="4060190"/>
            <a:ext cx="7670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Vehicle</a:t>
            </a:r>
            <a:endParaRPr lang="en-US" altLang="zh-CN" sz="1400"/>
          </a:p>
        </p:txBody>
      </p:sp>
      <p:sp>
        <p:nvSpPr>
          <p:cNvPr id="25" name="文本框 24"/>
          <p:cNvSpPr txBox="1"/>
          <p:nvPr/>
        </p:nvSpPr>
        <p:spPr>
          <a:xfrm>
            <a:off x="3633470" y="4060190"/>
            <a:ext cx="535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FPS</a:t>
            </a:r>
            <a:endParaRPr lang="en-US" altLang="zh-CN" sz="1400"/>
          </a:p>
        </p:txBody>
      </p:sp>
      <p:sp>
        <p:nvSpPr>
          <p:cNvPr id="26" name="文本框 25"/>
          <p:cNvSpPr txBox="1"/>
          <p:nvPr/>
        </p:nvSpPr>
        <p:spPr>
          <a:xfrm>
            <a:off x="4267835" y="4060190"/>
            <a:ext cx="7670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Vehicle</a:t>
            </a:r>
            <a:endParaRPr lang="en-US" altLang="zh-CN" sz="1400"/>
          </a:p>
        </p:txBody>
      </p:sp>
      <p:sp>
        <p:nvSpPr>
          <p:cNvPr id="27" name="文本框 26"/>
          <p:cNvSpPr txBox="1"/>
          <p:nvPr/>
        </p:nvSpPr>
        <p:spPr>
          <a:xfrm>
            <a:off x="5126990" y="4060190"/>
            <a:ext cx="535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FPS</a:t>
            </a:r>
            <a:endParaRPr lang="en-US" altLang="zh-CN" sz="1400"/>
          </a:p>
        </p:txBody>
      </p:sp>
      <p:sp>
        <p:nvSpPr>
          <p:cNvPr id="28" name="文本框 27"/>
          <p:cNvSpPr txBox="1"/>
          <p:nvPr/>
        </p:nvSpPr>
        <p:spPr>
          <a:xfrm>
            <a:off x="3099435" y="4401820"/>
            <a:ext cx="834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Sham</a:t>
            </a:r>
            <a:endParaRPr lang="en-US" altLang="zh-CN"/>
          </a:p>
        </p:txBody>
      </p:sp>
      <p:sp>
        <p:nvSpPr>
          <p:cNvPr id="29" name="文本框 28"/>
          <p:cNvSpPr txBox="1"/>
          <p:nvPr/>
        </p:nvSpPr>
        <p:spPr>
          <a:xfrm>
            <a:off x="4433570" y="4401820"/>
            <a:ext cx="1108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CA/CPR</a:t>
            </a:r>
            <a:endParaRPr lang="en-US" altLang="zh-CN"/>
          </a:p>
        </p:txBody>
      </p:sp>
    </p:spTree>
    <p:custDataLst>
      <p:tags r:id="rId6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C-4"/>
          <p:cNvPicPr>
            <a:picLocks noChangeAspect="1"/>
          </p:cNvPicPr>
          <p:nvPr/>
        </p:nvPicPr>
        <p:blipFill>
          <a:blip r:embed="rId1"/>
          <a:srcRect t="23258" r="13608" b="33030"/>
          <a:stretch>
            <a:fillRect/>
          </a:stretch>
        </p:blipFill>
        <p:spPr>
          <a:xfrm>
            <a:off x="1828800" y="810895"/>
            <a:ext cx="3820160" cy="1582420"/>
          </a:xfrm>
          <a:prstGeom prst="rect">
            <a:avLst/>
          </a:prstGeom>
        </p:spPr>
      </p:pic>
      <p:pic>
        <p:nvPicPr>
          <p:cNvPr id="5" name="图片 3" descr="G-7"/>
          <p:cNvPicPr>
            <a:picLocks noChangeAspect="1"/>
          </p:cNvPicPr>
          <p:nvPr/>
        </p:nvPicPr>
        <p:blipFill>
          <a:blip r:embed="rId2"/>
          <a:srcRect l="3100" t="31742" b="30228"/>
          <a:stretch>
            <a:fillRect/>
          </a:stretch>
        </p:blipFill>
        <p:spPr>
          <a:xfrm>
            <a:off x="1828800" y="2451100"/>
            <a:ext cx="3820160" cy="1227455"/>
          </a:xfrm>
          <a:prstGeom prst="rect">
            <a:avLst/>
          </a:prstGeom>
        </p:spPr>
      </p:pic>
      <p:pic>
        <p:nvPicPr>
          <p:cNvPr id="6" name="图片 1" descr="actin-17"/>
          <p:cNvPicPr>
            <a:picLocks noChangeAspect="1"/>
          </p:cNvPicPr>
          <p:nvPr/>
        </p:nvPicPr>
        <p:blipFill>
          <a:blip r:embed="rId3"/>
          <a:srcRect t="32917" b="37462"/>
          <a:stretch>
            <a:fillRect/>
          </a:stretch>
        </p:blipFill>
        <p:spPr>
          <a:xfrm>
            <a:off x="1861820" y="3736340"/>
            <a:ext cx="3820160" cy="92646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5415280" y="1080135"/>
            <a:ext cx="56324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911215" y="906145"/>
            <a:ext cx="9893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70kDa</a:t>
            </a:r>
            <a:endParaRPr lang="en-US" altLang="zh-CN" sz="1400"/>
          </a:p>
        </p:txBody>
      </p:sp>
      <p:cxnSp>
        <p:nvCxnSpPr>
          <p:cNvPr id="10" name="直接连接符 9"/>
          <p:cNvCxnSpPr/>
          <p:nvPr/>
        </p:nvCxnSpPr>
        <p:spPr>
          <a:xfrm>
            <a:off x="5431790" y="1295400"/>
            <a:ext cx="576580" cy="101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423535" y="1481455"/>
            <a:ext cx="605155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457190" y="1792605"/>
            <a:ext cx="55499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465445" y="1983105"/>
            <a:ext cx="55499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473700" y="2165350"/>
            <a:ext cx="5715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943600" y="1146175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55kDa</a:t>
            </a:r>
            <a:endParaRPr lang="en-US" altLang="zh-CN" sz="1400"/>
          </a:p>
        </p:txBody>
      </p:sp>
      <p:sp>
        <p:nvSpPr>
          <p:cNvPr id="16" name="文本框 15"/>
          <p:cNvSpPr txBox="1"/>
          <p:nvPr/>
        </p:nvSpPr>
        <p:spPr>
          <a:xfrm>
            <a:off x="5962015" y="1329055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64555" y="1826260"/>
            <a:ext cx="8674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25kDa</a:t>
            </a:r>
            <a:endParaRPr lang="en-US" altLang="zh-CN" sz="1400"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51855" y="1633220"/>
            <a:ext cx="8756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35kDa</a:t>
            </a:r>
            <a:endParaRPr lang="en-US" altLang="zh-CN" sz="1400"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983605" y="2026285"/>
            <a:ext cx="8756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20kDa</a:t>
            </a:r>
            <a:endParaRPr lang="en-US" altLang="zh-CN" sz="1400"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178050" y="1403985"/>
            <a:ext cx="3138170" cy="19240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161540" y="1917065"/>
            <a:ext cx="3114040" cy="183515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1912620" y="5731510"/>
            <a:ext cx="39535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ym typeface="+mn-ea"/>
              </a:rPr>
              <a:t>Fig.4(Original bands of Western blot)</a:t>
            </a:r>
            <a:endParaRPr lang="en-US" altLang="zh-CN"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3715" y="1219200"/>
            <a:ext cx="1416050" cy="5111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en-US" altLang="zh-CN" sz="1400">
                <a:sym typeface="+mn-ea"/>
              </a:rPr>
              <a:t>Pro-caspase-1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45kDa</a:t>
            </a:r>
            <a:endParaRPr lang="en-US" altLang="zh-CN" sz="1400"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8330" y="1834515"/>
            <a:ext cx="1527810" cy="427355"/>
          </a:xfrm>
          <a:prstGeom prst="rect">
            <a:avLst/>
          </a:prstGeom>
        </p:spPr>
        <p:txBody>
          <a:bodyPr wrap="square">
            <a:noAutofit/>
          </a:bodyPr>
          <a:p>
            <a:pPr algn="ctr" defTabSz="266700"/>
            <a:r>
              <a:rPr lang="en-US" altLang="zh-CN" sz="12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Cleaved-caspase-1</a:t>
            </a:r>
            <a:endParaRPr lang="en-US" altLang="zh-CN" sz="12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r>
              <a:rPr lang="en-US" altLang="zh-CN" sz="12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25kDa</a:t>
            </a:r>
            <a:endParaRPr lang="en-US" altLang="zh-CN" sz="12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36625" y="2550160"/>
            <a:ext cx="892175" cy="440055"/>
          </a:xfrm>
          <a:prstGeom prst="rect">
            <a:avLst/>
          </a:prstGeom>
        </p:spPr>
        <p:txBody>
          <a:bodyPr wrap="square">
            <a:noAutofit/>
          </a:bodyPr>
          <a:p>
            <a:pPr algn="ctr" defTabSz="266700"/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GSDMD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53kDa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61060" y="3022600"/>
            <a:ext cx="10687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400">
                <a:sym typeface="+mn-ea"/>
              </a:rPr>
              <a:t>N-GSDMD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35kDa</a:t>
            </a:r>
            <a:endParaRPr lang="en-US" altLang="zh-CN" sz="1400"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16940" y="3973830"/>
            <a:ext cx="9118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400">
                <a:sym typeface="+mn-ea"/>
              </a:rPr>
              <a:t>β-actin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45kDa</a:t>
            </a:r>
            <a:endParaRPr lang="en-US" altLang="zh-CN" sz="1400"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394585" y="2778125"/>
            <a:ext cx="2814320" cy="195580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2444115" y="3018155"/>
            <a:ext cx="2708910" cy="170180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535555" y="4097655"/>
            <a:ext cx="2698115" cy="299720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cxnSp>
        <p:nvCxnSpPr>
          <p:cNvPr id="38" name="直接连接符 37"/>
          <p:cNvCxnSpPr/>
          <p:nvPr/>
        </p:nvCxnSpPr>
        <p:spPr>
          <a:xfrm>
            <a:off x="5335905" y="2784475"/>
            <a:ext cx="6127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5360670" y="2912745"/>
            <a:ext cx="605155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5353050" y="3141345"/>
            <a:ext cx="55499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5377815" y="3307080"/>
            <a:ext cx="55499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369560" y="3448050"/>
            <a:ext cx="5715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5872480" y="2643505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55kDa</a:t>
            </a:r>
            <a:endParaRPr lang="en-US" altLang="zh-CN" sz="1400"/>
          </a:p>
        </p:txBody>
      </p:sp>
      <p:sp>
        <p:nvSpPr>
          <p:cNvPr id="44" name="文本框 43"/>
          <p:cNvSpPr txBox="1"/>
          <p:nvPr/>
        </p:nvSpPr>
        <p:spPr>
          <a:xfrm>
            <a:off x="5866130" y="2793365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868670" y="3133725"/>
            <a:ext cx="8674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25kDa</a:t>
            </a:r>
            <a:endParaRPr lang="en-US" altLang="zh-CN" sz="1400"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872480" y="2973705"/>
            <a:ext cx="8756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35kDa</a:t>
            </a:r>
            <a:endParaRPr lang="en-US" altLang="zh-CN" sz="1400"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854700" y="3308985"/>
            <a:ext cx="8756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20kDa</a:t>
            </a:r>
            <a:endParaRPr lang="en-US" altLang="zh-CN" sz="1400">
              <a:sym typeface="+mn-ea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5451475" y="4104640"/>
            <a:ext cx="56324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5451475" y="4237355"/>
            <a:ext cx="6127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5434965" y="4349115"/>
            <a:ext cx="605155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5963920" y="3922395"/>
            <a:ext cx="9893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70kDa</a:t>
            </a:r>
            <a:endParaRPr lang="en-US" altLang="zh-CN" sz="1400"/>
          </a:p>
        </p:txBody>
      </p:sp>
      <p:sp>
        <p:nvSpPr>
          <p:cNvPr id="53" name="文本框 52"/>
          <p:cNvSpPr txBox="1"/>
          <p:nvPr/>
        </p:nvSpPr>
        <p:spPr>
          <a:xfrm>
            <a:off x="5988050" y="4055110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55kDa</a:t>
            </a:r>
            <a:endParaRPr lang="en-US" altLang="zh-CN" sz="1400"/>
          </a:p>
        </p:txBody>
      </p:sp>
      <p:sp>
        <p:nvSpPr>
          <p:cNvPr id="54" name="文本框 53"/>
          <p:cNvSpPr txBox="1"/>
          <p:nvPr/>
        </p:nvSpPr>
        <p:spPr>
          <a:xfrm>
            <a:off x="5982335" y="4212590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>
              <a:sym typeface="+mn-ea"/>
            </a:endParaRPr>
          </a:p>
        </p:txBody>
      </p:sp>
      <p:pic>
        <p:nvPicPr>
          <p:cNvPr id="2" name="图片 1" descr="actin17，GSDMD-全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1805" y="3035300"/>
            <a:ext cx="2782570" cy="2696210"/>
          </a:xfrm>
          <a:prstGeom prst="rect">
            <a:avLst/>
          </a:prstGeom>
        </p:spPr>
      </p:pic>
      <p:pic>
        <p:nvPicPr>
          <p:cNvPr id="22" name="图片 21" descr="actin17，Caspase1-4,K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1805" y="506095"/>
            <a:ext cx="2787650" cy="2825750"/>
          </a:xfrm>
          <a:prstGeom prst="rect">
            <a:avLst/>
          </a:prstGeom>
        </p:spPr>
      </p:pic>
      <p:pic>
        <p:nvPicPr>
          <p:cNvPr id="3" name="图片 2" descr="actin17，GSDMD-N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04630" y="3035935"/>
            <a:ext cx="2787650" cy="2706370"/>
          </a:xfrm>
          <a:prstGeom prst="rect">
            <a:avLst/>
          </a:prstGeom>
        </p:spPr>
      </p:pic>
      <p:pic>
        <p:nvPicPr>
          <p:cNvPr id="7" name="图片 6" descr="actin17，Caspase1-4P20,K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04630" y="406400"/>
            <a:ext cx="2787650" cy="2955290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>
            <a:off x="2491740" y="4830445"/>
            <a:ext cx="6692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237230" y="4830445"/>
            <a:ext cx="62103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957320" y="4830445"/>
            <a:ext cx="6362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697730" y="4830445"/>
            <a:ext cx="6661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667635" y="5157470"/>
            <a:ext cx="9626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107815" y="5157470"/>
            <a:ext cx="10134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2445385" y="4827905"/>
            <a:ext cx="7670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Vehicle</a:t>
            </a:r>
            <a:endParaRPr lang="en-US" altLang="zh-CN" sz="1400"/>
          </a:p>
        </p:txBody>
      </p:sp>
      <p:sp>
        <p:nvSpPr>
          <p:cNvPr id="55" name="文本框 54"/>
          <p:cNvSpPr txBox="1"/>
          <p:nvPr/>
        </p:nvSpPr>
        <p:spPr>
          <a:xfrm>
            <a:off x="3270250" y="4827905"/>
            <a:ext cx="535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FPS</a:t>
            </a:r>
            <a:endParaRPr lang="en-US" altLang="zh-CN" sz="1400"/>
          </a:p>
        </p:txBody>
      </p:sp>
      <p:sp>
        <p:nvSpPr>
          <p:cNvPr id="56" name="文本框 55"/>
          <p:cNvSpPr txBox="1"/>
          <p:nvPr/>
        </p:nvSpPr>
        <p:spPr>
          <a:xfrm>
            <a:off x="3904615" y="4827905"/>
            <a:ext cx="7670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Vehicle</a:t>
            </a:r>
            <a:endParaRPr lang="en-US" altLang="zh-CN" sz="1400"/>
          </a:p>
        </p:txBody>
      </p:sp>
      <p:sp>
        <p:nvSpPr>
          <p:cNvPr id="57" name="文本框 56"/>
          <p:cNvSpPr txBox="1"/>
          <p:nvPr/>
        </p:nvSpPr>
        <p:spPr>
          <a:xfrm>
            <a:off x="4763770" y="4827905"/>
            <a:ext cx="535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FPS</a:t>
            </a:r>
            <a:endParaRPr lang="en-US" altLang="zh-CN" sz="1400"/>
          </a:p>
        </p:txBody>
      </p:sp>
      <p:sp>
        <p:nvSpPr>
          <p:cNvPr id="58" name="文本框 57"/>
          <p:cNvSpPr txBox="1"/>
          <p:nvPr/>
        </p:nvSpPr>
        <p:spPr>
          <a:xfrm>
            <a:off x="2736215" y="5169535"/>
            <a:ext cx="834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Sham</a:t>
            </a:r>
            <a:endParaRPr lang="en-US" altLang="zh-CN"/>
          </a:p>
        </p:txBody>
      </p:sp>
      <p:sp>
        <p:nvSpPr>
          <p:cNvPr id="59" name="文本框 58"/>
          <p:cNvSpPr txBox="1"/>
          <p:nvPr/>
        </p:nvSpPr>
        <p:spPr>
          <a:xfrm>
            <a:off x="4070350" y="5169535"/>
            <a:ext cx="1108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CA/CPR</a:t>
            </a:r>
            <a:endParaRPr lang="en-US" altLang="zh-CN"/>
          </a:p>
        </p:txBody>
      </p:sp>
    </p:spTree>
    <p:custDataLst>
      <p:tags r:id="rId8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975985" y="1102995"/>
            <a:ext cx="9893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70kDa</a:t>
            </a:r>
            <a:endParaRPr lang="en-US" altLang="zh-CN" sz="1400"/>
          </a:p>
        </p:txBody>
      </p:sp>
      <p:sp>
        <p:nvSpPr>
          <p:cNvPr id="15" name="文本框 14"/>
          <p:cNvSpPr txBox="1"/>
          <p:nvPr/>
        </p:nvSpPr>
        <p:spPr>
          <a:xfrm>
            <a:off x="6001385" y="1311275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55kDa</a:t>
            </a:r>
            <a:endParaRPr lang="en-US" altLang="zh-CN" sz="1400"/>
          </a:p>
        </p:txBody>
      </p:sp>
      <p:sp>
        <p:nvSpPr>
          <p:cNvPr id="16" name="文本框 15"/>
          <p:cNvSpPr txBox="1"/>
          <p:nvPr/>
        </p:nvSpPr>
        <p:spPr>
          <a:xfrm>
            <a:off x="6007100" y="1496060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31230" y="2005965"/>
            <a:ext cx="8674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25kDa</a:t>
            </a:r>
            <a:endParaRPr lang="en-US" altLang="zh-CN" sz="1400"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24880" y="1821180"/>
            <a:ext cx="8756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35kDa</a:t>
            </a:r>
            <a:endParaRPr lang="en-US" altLang="zh-CN" sz="1400"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40120" y="2191385"/>
            <a:ext cx="8756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20kDa</a:t>
            </a:r>
            <a:endParaRPr lang="en-US" altLang="zh-CN" sz="1400"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29715" y="5702300"/>
            <a:ext cx="47034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ym typeface="+mn-ea"/>
              </a:rPr>
              <a:t>Fig.4(supplementary bands of Western blot)</a:t>
            </a:r>
            <a:endParaRPr lang="en-US" altLang="zh-CN"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88010" y="1219200"/>
            <a:ext cx="1416050" cy="5111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en-US" altLang="zh-CN" sz="1400">
                <a:sym typeface="+mn-ea"/>
              </a:rPr>
              <a:t>Pro-caspase-1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45kDa</a:t>
            </a:r>
            <a:endParaRPr lang="en-US" altLang="zh-CN" sz="1400"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6250" y="1834515"/>
            <a:ext cx="1527810" cy="427355"/>
          </a:xfrm>
          <a:prstGeom prst="rect">
            <a:avLst/>
          </a:prstGeom>
        </p:spPr>
        <p:txBody>
          <a:bodyPr wrap="square">
            <a:noAutofit/>
          </a:bodyPr>
          <a:p>
            <a:pPr algn="ctr" defTabSz="266700"/>
            <a:r>
              <a:rPr lang="en-US" altLang="zh-CN" sz="12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Cleaved-caspase-1</a:t>
            </a:r>
            <a:endParaRPr lang="en-US" altLang="zh-CN" sz="12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r>
              <a:rPr lang="en-US" altLang="zh-CN" sz="12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25kDa</a:t>
            </a:r>
            <a:endParaRPr lang="en-US" altLang="zh-CN" sz="12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10920" y="2550160"/>
            <a:ext cx="892175" cy="440055"/>
          </a:xfrm>
          <a:prstGeom prst="rect">
            <a:avLst/>
          </a:prstGeom>
        </p:spPr>
        <p:txBody>
          <a:bodyPr wrap="square">
            <a:noAutofit/>
          </a:bodyPr>
          <a:p>
            <a:pPr algn="ctr" defTabSz="266700"/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GSDMD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53kDa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35355" y="3022600"/>
            <a:ext cx="10687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400">
                <a:sym typeface="+mn-ea"/>
              </a:rPr>
              <a:t>N-GSDMD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35kDa</a:t>
            </a:r>
            <a:endParaRPr lang="en-US" altLang="zh-CN" sz="1400"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91235" y="3973830"/>
            <a:ext cx="9118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400">
                <a:sym typeface="+mn-ea"/>
              </a:rPr>
              <a:t>β-actin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45kDa</a:t>
            </a:r>
            <a:endParaRPr lang="en-US" altLang="zh-CN" sz="1400"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946775" y="2792095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55kDa</a:t>
            </a:r>
            <a:endParaRPr lang="en-US" altLang="zh-CN" sz="1400"/>
          </a:p>
        </p:txBody>
      </p:sp>
      <p:sp>
        <p:nvSpPr>
          <p:cNvPr id="44" name="文本框 43"/>
          <p:cNvSpPr txBox="1"/>
          <p:nvPr/>
        </p:nvSpPr>
        <p:spPr>
          <a:xfrm>
            <a:off x="5965190" y="2958465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975985" y="3513455"/>
            <a:ext cx="8674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25kDa</a:t>
            </a:r>
            <a:endParaRPr lang="en-US" altLang="zh-CN" sz="1400"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946775" y="3287395"/>
            <a:ext cx="8756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35kDa</a:t>
            </a:r>
            <a:endParaRPr lang="en-US" altLang="zh-CN" sz="1400"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017260" y="3996690"/>
            <a:ext cx="9893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70kDa</a:t>
            </a:r>
            <a:endParaRPr lang="en-US" altLang="zh-CN" sz="1400"/>
          </a:p>
        </p:txBody>
      </p:sp>
      <p:sp>
        <p:nvSpPr>
          <p:cNvPr id="53" name="文本框 52"/>
          <p:cNvSpPr txBox="1"/>
          <p:nvPr/>
        </p:nvSpPr>
        <p:spPr>
          <a:xfrm>
            <a:off x="6083300" y="4178935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55kDa</a:t>
            </a:r>
            <a:endParaRPr lang="en-US" altLang="zh-CN" sz="1400">
              <a:sym typeface="+mn-ea"/>
            </a:endParaRPr>
          </a:p>
          <a:p>
            <a:endParaRPr lang="en-US" altLang="zh-CN" sz="1400"/>
          </a:p>
        </p:txBody>
      </p:sp>
      <p:sp>
        <p:nvSpPr>
          <p:cNvPr id="54" name="文本框 53"/>
          <p:cNvSpPr txBox="1"/>
          <p:nvPr/>
        </p:nvSpPr>
        <p:spPr>
          <a:xfrm>
            <a:off x="6066790" y="4344670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>
              <a:sym typeface="+mn-ea"/>
            </a:endParaRPr>
          </a:p>
        </p:txBody>
      </p:sp>
      <p:pic>
        <p:nvPicPr>
          <p:cNvPr id="2" name="图片 1" descr="C-3"/>
          <p:cNvPicPr>
            <a:picLocks noChangeAspect="1"/>
          </p:cNvPicPr>
          <p:nvPr/>
        </p:nvPicPr>
        <p:blipFill>
          <a:blip r:embed="rId1"/>
          <a:srcRect l="2509" t="28220" r="7566" b="30720"/>
          <a:stretch>
            <a:fillRect/>
          </a:stretch>
        </p:blipFill>
        <p:spPr>
          <a:xfrm>
            <a:off x="1903095" y="1059815"/>
            <a:ext cx="3795395" cy="1418590"/>
          </a:xfrm>
          <a:prstGeom prst="rect">
            <a:avLst/>
          </a:prstGeom>
        </p:spPr>
      </p:pic>
      <p:pic>
        <p:nvPicPr>
          <p:cNvPr id="3" name="图片 2" descr="G-6"/>
          <p:cNvPicPr>
            <a:picLocks noChangeAspect="1"/>
          </p:cNvPicPr>
          <p:nvPr/>
        </p:nvPicPr>
        <p:blipFill>
          <a:blip r:embed="rId2"/>
          <a:srcRect l="5704" t="20000" b="38977"/>
          <a:stretch>
            <a:fillRect/>
          </a:stretch>
        </p:blipFill>
        <p:spPr>
          <a:xfrm>
            <a:off x="1903095" y="2502535"/>
            <a:ext cx="3801745" cy="1353820"/>
          </a:xfrm>
          <a:prstGeom prst="rect">
            <a:avLst/>
          </a:prstGeom>
        </p:spPr>
      </p:pic>
      <p:pic>
        <p:nvPicPr>
          <p:cNvPr id="7" name="图片 6" descr="actin-15"/>
          <p:cNvPicPr>
            <a:picLocks noChangeAspect="1"/>
          </p:cNvPicPr>
          <p:nvPr/>
        </p:nvPicPr>
        <p:blipFill>
          <a:blip r:embed="rId3"/>
          <a:srcRect l="7255" t="37969" r="4135" b="39822"/>
          <a:stretch>
            <a:fillRect/>
          </a:stretch>
        </p:blipFill>
        <p:spPr>
          <a:xfrm>
            <a:off x="1903095" y="3856355"/>
            <a:ext cx="3795395" cy="76962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2388235" y="4204335"/>
            <a:ext cx="2986405" cy="292100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388870" y="2990850"/>
            <a:ext cx="2894965" cy="252095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2388870" y="3387725"/>
            <a:ext cx="2919095" cy="197485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211070" y="2026285"/>
            <a:ext cx="3072765" cy="235585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215515" y="1409700"/>
            <a:ext cx="3093720" cy="19240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5489575" y="1245235"/>
            <a:ext cx="56324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497830" y="1456055"/>
            <a:ext cx="551815" cy="127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489575" y="1654810"/>
            <a:ext cx="605155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506720" y="1974215"/>
            <a:ext cx="55499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514975" y="2156460"/>
            <a:ext cx="55499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509260" y="2364105"/>
            <a:ext cx="5715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410200" y="2949575"/>
            <a:ext cx="6127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5434965" y="3102610"/>
            <a:ext cx="605155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5467985" y="3449320"/>
            <a:ext cx="55499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5485130" y="3664585"/>
            <a:ext cx="55499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5534025" y="4162425"/>
            <a:ext cx="56324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5567045" y="4344670"/>
            <a:ext cx="6127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5534025" y="4505960"/>
            <a:ext cx="605155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3" name="图片 22" descr="actin15，Caspase1-3,K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2425" y="414655"/>
            <a:ext cx="2787650" cy="2696210"/>
          </a:xfrm>
          <a:prstGeom prst="rect">
            <a:avLst/>
          </a:prstGeom>
        </p:spPr>
      </p:pic>
      <p:pic>
        <p:nvPicPr>
          <p:cNvPr id="25" name="图片 24" descr="actin15，Caspase1-3P20,K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9730" y="405130"/>
            <a:ext cx="2863850" cy="2805430"/>
          </a:xfrm>
          <a:prstGeom prst="rect">
            <a:avLst/>
          </a:prstGeom>
        </p:spPr>
      </p:pic>
      <p:pic>
        <p:nvPicPr>
          <p:cNvPr id="27" name="图片 26" descr="actin15，GSDMD-全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2270" y="2883535"/>
            <a:ext cx="2904490" cy="2724785"/>
          </a:xfrm>
          <a:prstGeom prst="rect">
            <a:avLst/>
          </a:prstGeom>
        </p:spPr>
      </p:pic>
      <p:pic>
        <p:nvPicPr>
          <p:cNvPr id="28" name="图片 27" descr="actin15，GSDMD-N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48470" y="2910840"/>
            <a:ext cx="2787650" cy="269621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442210" y="4805680"/>
            <a:ext cx="6692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187700" y="4805680"/>
            <a:ext cx="62103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907790" y="4805680"/>
            <a:ext cx="6362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648200" y="4805680"/>
            <a:ext cx="6661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618105" y="5132705"/>
            <a:ext cx="9626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4058285" y="5132705"/>
            <a:ext cx="10134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2395855" y="4803140"/>
            <a:ext cx="7670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Vehicle</a:t>
            </a:r>
            <a:endParaRPr lang="en-US" altLang="zh-CN" sz="1400"/>
          </a:p>
        </p:txBody>
      </p:sp>
      <p:sp>
        <p:nvSpPr>
          <p:cNvPr id="47" name="文本框 46"/>
          <p:cNvSpPr txBox="1"/>
          <p:nvPr/>
        </p:nvSpPr>
        <p:spPr>
          <a:xfrm>
            <a:off x="3220720" y="4803140"/>
            <a:ext cx="535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FPS</a:t>
            </a:r>
            <a:endParaRPr lang="en-US" altLang="zh-CN" sz="1400"/>
          </a:p>
        </p:txBody>
      </p:sp>
      <p:sp>
        <p:nvSpPr>
          <p:cNvPr id="48" name="文本框 47"/>
          <p:cNvSpPr txBox="1"/>
          <p:nvPr/>
        </p:nvSpPr>
        <p:spPr>
          <a:xfrm>
            <a:off x="3855085" y="4803140"/>
            <a:ext cx="7670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Vehicle</a:t>
            </a:r>
            <a:endParaRPr lang="en-US" altLang="zh-CN" sz="1400"/>
          </a:p>
        </p:txBody>
      </p:sp>
      <p:sp>
        <p:nvSpPr>
          <p:cNvPr id="55" name="文本框 54"/>
          <p:cNvSpPr txBox="1"/>
          <p:nvPr/>
        </p:nvSpPr>
        <p:spPr>
          <a:xfrm>
            <a:off x="4714240" y="4803140"/>
            <a:ext cx="535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FPS</a:t>
            </a:r>
            <a:endParaRPr lang="en-US" altLang="zh-CN" sz="1400"/>
          </a:p>
        </p:txBody>
      </p:sp>
      <p:sp>
        <p:nvSpPr>
          <p:cNvPr id="56" name="文本框 55"/>
          <p:cNvSpPr txBox="1"/>
          <p:nvPr/>
        </p:nvSpPr>
        <p:spPr>
          <a:xfrm>
            <a:off x="2686685" y="5144770"/>
            <a:ext cx="834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Sham</a:t>
            </a:r>
            <a:endParaRPr lang="en-US" altLang="zh-CN"/>
          </a:p>
        </p:txBody>
      </p:sp>
      <p:sp>
        <p:nvSpPr>
          <p:cNvPr id="57" name="文本框 56"/>
          <p:cNvSpPr txBox="1"/>
          <p:nvPr/>
        </p:nvSpPr>
        <p:spPr>
          <a:xfrm>
            <a:off x="4020820" y="5144770"/>
            <a:ext cx="1108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CA/CPR</a:t>
            </a:r>
            <a:endParaRPr lang="en-US" altLang="zh-CN"/>
          </a:p>
        </p:txBody>
      </p:sp>
    </p:spTree>
    <p:custDataLst>
      <p:tags r:id="rId8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365240" y="1310005"/>
            <a:ext cx="9893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70kDa</a:t>
            </a:r>
            <a:endParaRPr lang="en-US" altLang="zh-CN" sz="1400"/>
          </a:p>
        </p:txBody>
      </p:sp>
      <p:sp>
        <p:nvSpPr>
          <p:cNvPr id="15" name="文本框 14"/>
          <p:cNvSpPr txBox="1"/>
          <p:nvPr/>
        </p:nvSpPr>
        <p:spPr>
          <a:xfrm>
            <a:off x="6361430" y="1447800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55kDa</a:t>
            </a:r>
            <a:endParaRPr lang="en-US" altLang="zh-CN" sz="1400"/>
          </a:p>
        </p:txBody>
      </p:sp>
      <p:sp>
        <p:nvSpPr>
          <p:cNvPr id="16" name="文本框 15"/>
          <p:cNvSpPr txBox="1"/>
          <p:nvPr/>
        </p:nvSpPr>
        <p:spPr>
          <a:xfrm>
            <a:off x="6365240" y="1585595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10325" y="1867535"/>
            <a:ext cx="8674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25kDa</a:t>
            </a:r>
            <a:endParaRPr lang="en-US" altLang="zh-CN" sz="1400"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97625" y="1740535"/>
            <a:ext cx="8756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35kDa</a:t>
            </a:r>
            <a:endParaRPr lang="en-US" altLang="zh-CN" sz="1400"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396355" y="2026285"/>
            <a:ext cx="8756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20kDa</a:t>
            </a:r>
            <a:endParaRPr lang="en-US" altLang="zh-CN" sz="1400"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73250" y="5776595"/>
            <a:ext cx="47034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ym typeface="+mn-ea"/>
              </a:rPr>
              <a:t>Fig.4(supplementary bands of Western blot)</a:t>
            </a:r>
            <a:endParaRPr lang="en-US" altLang="zh-CN"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34720" y="1219200"/>
            <a:ext cx="1416050" cy="5111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en-US" altLang="zh-CN" sz="1400">
                <a:sym typeface="+mn-ea"/>
              </a:rPr>
              <a:t>Pro-caspase-1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45kDa</a:t>
            </a:r>
            <a:endParaRPr lang="en-US" altLang="zh-CN" sz="1400"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2960" y="1834515"/>
            <a:ext cx="1527810" cy="427355"/>
          </a:xfrm>
          <a:prstGeom prst="rect">
            <a:avLst/>
          </a:prstGeom>
        </p:spPr>
        <p:txBody>
          <a:bodyPr wrap="square">
            <a:noAutofit/>
          </a:bodyPr>
          <a:p>
            <a:pPr algn="ctr" defTabSz="266700"/>
            <a:r>
              <a:rPr lang="en-US" altLang="zh-CN" sz="12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Cleaved-caspase-1</a:t>
            </a:r>
            <a:endParaRPr lang="en-US" altLang="zh-CN" sz="12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r>
              <a:rPr lang="en-US" altLang="zh-CN" sz="12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25kDa</a:t>
            </a:r>
            <a:endParaRPr lang="en-US" altLang="zh-CN" sz="12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357630" y="2550160"/>
            <a:ext cx="892175" cy="440055"/>
          </a:xfrm>
          <a:prstGeom prst="rect">
            <a:avLst/>
          </a:prstGeom>
        </p:spPr>
        <p:txBody>
          <a:bodyPr wrap="square">
            <a:noAutofit/>
          </a:bodyPr>
          <a:p>
            <a:pPr algn="ctr" defTabSz="266700"/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GSDMD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53kDa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282065" y="3022600"/>
            <a:ext cx="10687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400">
                <a:sym typeface="+mn-ea"/>
              </a:rPr>
              <a:t>N-GSDMD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35kDa</a:t>
            </a:r>
            <a:endParaRPr lang="en-US" altLang="zh-CN" sz="1400"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37945" y="3973830"/>
            <a:ext cx="9118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400">
                <a:sym typeface="+mn-ea"/>
              </a:rPr>
              <a:t>β-actin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45kDa</a:t>
            </a:r>
            <a:endParaRPr lang="en-US" altLang="zh-CN" sz="1400"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483350" y="2437130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55kDa</a:t>
            </a:r>
            <a:endParaRPr lang="en-US" altLang="zh-CN" sz="1400"/>
          </a:p>
        </p:txBody>
      </p:sp>
      <p:sp>
        <p:nvSpPr>
          <p:cNvPr id="44" name="文本框 43"/>
          <p:cNvSpPr txBox="1"/>
          <p:nvPr/>
        </p:nvSpPr>
        <p:spPr>
          <a:xfrm>
            <a:off x="6485255" y="2611755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463030" y="3026410"/>
            <a:ext cx="8801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25kDa</a:t>
            </a:r>
            <a:endParaRPr lang="en-US" altLang="zh-CN" sz="1400"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458585" y="2841625"/>
            <a:ext cx="8756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35kDa</a:t>
            </a:r>
            <a:endParaRPr lang="en-US" altLang="zh-CN" sz="1400"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465570" y="3168650"/>
            <a:ext cx="8756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20kDa</a:t>
            </a:r>
            <a:endParaRPr lang="en-US" altLang="zh-CN" sz="1400"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343650" y="3864610"/>
            <a:ext cx="9893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70kDa</a:t>
            </a:r>
            <a:endParaRPr lang="en-US" altLang="zh-CN" sz="1400"/>
          </a:p>
        </p:txBody>
      </p:sp>
      <p:sp>
        <p:nvSpPr>
          <p:cNvPr id="53" name="文本框 52"/>
          <p:cNvSpPr txBox="1"/>
          <p:nvPr/>
        </p:nvSpPr>
        <p:spPr>
          <a:xfrm>
            <a:off x="6367780" y="4088130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55kDa</a:t>
            </a:r>
            <a:endParaRPr lang="en-US" altLang="zh-CN" sz="1400"/>
          </a:p>
        </p:txBody>
      </p:sp>
      <p:sp>
        <p:nvSpPr>
          <p:cNvPr id="54" name="文本框 53"/>
          <p:cNvSpPr txBox="1"/>
          <p:nvPr/>
        </p:nvSpPr>
        <p:spPr>
          <a:xfrm>
            <a:off x="6353175" y="4312285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>
              <a:sym typeface="+mn-ea"/>
            </a:endParaRPr>
          </a:p>
        </p:txBody>
      </p:sp>
      <p:pic>
        <p:nvPicPr>
          <p:cNvPr id="25" name="图片 24" descr="C-6"/>
          <p:cNvPicPr>
            <a:picLocks noChangeAspect="1"/>
          </p:cNvPicPr>
          <p:nvPr/>
        </p:nvPicPr>
        <p:blipFill>
          <a:blip r:embed="rId1"/>
          <a:srcRect l="3627" t="32045" r="6665" b="39356"/>
          <a:stretch>
            <a:fillRect/>
          </a:stretch>
        </p:blipFill>
        <p:spPr>
          <a:xfrm>
            <a:off x="2350135" y="1275080"/>
            <a:ext cx="3783330" cy="986790"/>
          </a:xfrm>
          <a:prstGeom prst="rect">
            <a:avLst/>
          </a:prstGeom>
        </p:spPr>
      </p:pic>
      <p:pic>
        <p:nvPicPr>
          <p:cNvPr id="27" name="图片 26" descr="G-4k"/>
          <p:cNvPicPr>
            <a:picLocks noChangeAspect="1"/>
          </p:cNvPicPr>
          <p:nvPr/>
        </p:nvPicPr>
        <p:blipFill>
          <a:blip r:embed="rId2"/>
          <a:srcRect l="9795" t="37689" r="7626" b="22955"/>
          <a:stretch>
            <a:fillRect/>
          </a:stretch>
        </p:blipFill>
        <p:spPr>
          <a:xfrm>
            <a:off x="2350770" y="2348230"/>
            <a:ext cx="3782695" cy="1475105"/>
          </a:xfrm>
          <a:prstGeom prst="rect">
            <a:avLst/>
          </a:prstGeom>
        </p:spPr>
      </p:pic>
      <p:pic>
        <p:nvPicPr>
          <p:cNvPr id="28" name="图片 27" descr="actin-14"/>
          <p:cNvPicPr>
            <a:picLocks noChangeAspect="1"/>
          </p:cNvPicPr>
          <p:nvPr/>
        </p:nvPicPr>
        <p:blipFill>
          <a:blip r:embed="rId3"/>
          <a:srcRect l="3208" t="31932" r="14415" b="46591"/>
          <a:stretch>
            <a:fillRect/>
          </a:stretch>
        </p:blipFill>
        <p:spPr>
          <a:xfrm>
            <a:off x="2400935" y="3823335"/>
            <a:ext cx="3749040" cy="800100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2708910" y="2858135"/>
            <a:ext cx="3088640" cy="184785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2712720" y="2611755"/>
            <a:ext cx="3085465" cy="229870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400935" y="4146550"/>
            <a:ext cx="3296920" cy="324485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779395" y="1600200"/>
            <a:ext cx="2875915" cy="19240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712720" y="1900555"/>
            <a:ext cx="2943225" cy="208280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5895340" y="1473200"/>
            <a:ext cx="56324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894070" y="1615440"/>
            <a:ext cx="553085" cy="12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885815" y="1741170"/>
            <a:ext cx="544195" cy="6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894705" y="1908175"/>
            <a:ext cx="55499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894705" y="2040890"/>
            <a:ext cx="55499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877560" y="2174240"/>
            <a:ext cx="5715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946775" y="2594610"/>
            <a:ext cx="6127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5971540" y="2747645"/>
            <a:ext cx="605155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5988685" y="3001010"/>
            <a:ext cx="55499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5988685" y="3191510"/>
            <a:ext cx="55499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980430" y="3324225"/>
            <a:ext cx="5715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5847715" y="4022090"/>
            <a:ext cx="56324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5831205" y="4253865"/>
            <a:ext cx="6127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5814695" y="4472940"/>
            <a:ext cx="605155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36" name="图片 35" descr="actin14，Caspase1-6,K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9145" y="534670"/>
            <a:ext cx="2787650" cy="2805430"/>
          </a:xfrm>
          <a:prstGeom prst="rect">
            <a:avLst/>
          </a:prstGeom>
        </p:spPr>
      </p:pic>
      <p:pic>
        <p:nvPicPr>
          <p:cNvPr id="37" name="图片 36" descr="actin14，Caspase1-6P20，K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4350" y="637540"/>
            <a:ext cx="2787650" cy="2696210"/>
          </a:xfrm>
          <a:prstGeom prst="rect">
            <a:avLst/>
          </a:prstGeom>
        </p:spPr>
      </p:pic>
      <p:pic>
        <p:nvPicPr>
          <p:cNvPr id="48" name="图片 47" descr="actin14，GSDMD-全4,K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0260" y="3138805"/>
            <a:ext cx="2782570" cy="2734310"/>
          </a:xfrm>
          <a:prstGeom prst="rect">
            <a:avLst/>
          </a:prstGeom>
        </p:spPr>
      </p:pic>
      <p:pic>
        <p:nvPicPr>
          <p:cNvPr id="55" name="图片 54" descr="actin14，GSDMD-N4,K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37370" y="3191510"/>
            <a:ext cx="2787650" cy="269621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2590800" y="4805680"/>
            <a:ext cx="6692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336290" y="4805680"/>
            <a:ext cx="62103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056380" y="4805680"/>
            <a:ext cx="6362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796790" y="4805680"/>
            <a:ext cx="6661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766695" y="5132705"/>
            <a:ext cx="9626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206875" y="5132705"/>
            <a:ext cx="10134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544445" y="4803140"/>
            <a:ext cx="7670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Vehicle</a:t>
            </a:r>
            <a:endParaRPr lang="en-US" altLang="zh-CN" sz="1400"/>
          </a:p>
        </p:txBody>
      </p:sp>
      <p:sp>
        <p:nvSpPr>
          <p:cNvPr id="7" name="文本框 6"/>
          <p:cNvSpPr txBox="1"/>
          <p:nvPr/>
        </p:nvSpPr>
        <p:spPr>
          <a:xfrm>
            <a:off x="3369310" y="4803140"/>
            <a:ext cx="535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FPS</a:t>
            </a:r>
            <a:endParaRPr lang="en-US" altLang="zh-CN" sz="1400"/>
          </a:p>
        </p:txBody>
      </p:sp>
      <p:sp>
        <p:nvSpPr>
          <p:cNvPr id="56" name="文本框 55"/>
          <p:cNvSpPr txBox="1"/>
          <p:nvPr/>
        </p:nvSpPr>
        <p:spPr>
          <a:xfrm>
            <a:off x="4003675" y="4803140"/>
            <a:ext cx="7670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Vehicle</a:t>
            </a:r>
            <a:endParaRPr lang="en-US" altLang="zh-CN" sz="1400"/>
          </a:p>
        </p:txBody>
      </p:sp>
      <p:sp>
        <p:nvSpPr>
          <p:cNvPr id="57" name="文本框 56"/>
          <p:cNvSpPr txBox="1"/>
          <p:nvPr/>
        </p:nvSpPr>
        <p:spPr>
          <a:xfrm>
            <a:off x="4862830" y="4803140"/>
            <a:ext cx="535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FPS</a:t>
            </a:r>
            <a:endParaRPr lang="en-US" altLang="zh-CN" sz="1400"/>
          </a:p>
        </p:txBody>
      </p:sp>
      <p:sp>
        <p:nvSpPr>
          <p:cNvPr id="58" name="文本框 57"/>
          <p:cNvSpPr txBox="1"/>
          <p:nvPr/>
        </p:nvSpPr>
        <p:spPr>
          <a:xfrm>
            <a:off x="2835275" y="5144770"/>
            <a:ext cx="834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Sham</a:t>
            </a:r>
            <a:endParaRPr lang="en-US" altLang="zh-CN"/>
          </a:p>
        </p:txBody>
      </p:sp>
      <p:sp>
        <p:nvSpPr>
          <p:cNvPr id="59" name="文本框 58"/>
          <p:cNvSpPr txBox="1"/>
          <p:nvPr/>
        </p:nvSpPr>
        <p:spPr>
          <a:xfrm>
            <a:off x="4169410" y="5144770"/>
            <a:ext cx="1108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CA/CPR</a:t>
            </a:r>
            <a:endParaRPr lang="en-US" altLang="zh-CN"/>
          </a:p>
        </p:txBody>
      </p:sp>
    </p:spTree>
    <p:custDataLst>
      <p:tags r:id="rId8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917190" y="5554345"/>
            <a:ext cx="39535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ym typeface="+mn-ea"/>
              </a:rPr>
              <a:t>Fig.6(Original bands of Western blot)</a:t>
            </a:r>
            <a:endParaRPr lang="en-US" altLang="zh-CN"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85010" y="1657985"/>
            <a:ext cx="892175" cy="440055"/>
          </a:xfrm>
          <a:prstGeom prst="rect">
            <a:avLst/>
          </a:prstGeom>
        </p:spPr>
        <p:txBody>
          <a:bodyPr wrap="square">
            <a:noAutofit/>
          </a:bodyPr>
          <a:p>
            <a:pPr algn="ctr" defTabSz="266700"/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Nrf2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100kDa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985010" y="2362200"/>
            <a:ext cx="8909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400">
                <a:sym typeface="+mn-ea"/>
              </a:rPr>
              <a:t>HO-1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35kDa</a:t>
            </a:r>
            <a:endParaRPr lang="en-US" altLang="zh-CN" sz="1400"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64055" y="3239135"/>
            <a:ext cx="9118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400">
                <a:sym typeface="+mn-ea"/>
              </a:rPr>
              <a:t>β-actin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45kDa</a:t>
            </a:r>
            <a:endParaRPr lang="en-US" altLang="zh-CN" sz="1400"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755130" y="1424305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180kDa</a:t>
            </a:r>
            <a:endParaRPr lang="en-US" altLang="zh-CN" sz="1400"/>
          </a:p>
        </p:txBody>
      </p:sp>
      <p:sp>
        <p:nvSpPr>
          <p:cNvPr id="44" name="文本框 43"/>
          <p:cNvSpPr txBox="1"/>
          <p:nvPr/>
        </p:nvSpPr>
        <p:spPr>
          <a:xfrm>
            <a:off x="6755130" y="1737360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100kDa</a:t>
            </a:r>
            <a:endParaRPr lang="en-US" altLang="zh-CN" sz="1400"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757670" y="1968500"/>
            <a:ext cx="8674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70kDa</a:t>
            </a:r>
            <a:endParaRPr lang="en-US" altLang="zh-CN" sz="1400"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755130" y="1595755"/>
            <a:ext cx="8756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130kDa</a:t>
            </a:r>
            <a:endParaRPr lang="en-US" altLang="zh-CN" sz="1400"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798945" y="2655570"/>
            <a:ext cx="8756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25kDa</a:t>
            </a:r>
            <a:endParaRPr lang="en-US" altLang="zh-CN" sz="1400"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812280" y="2946400"/>
            <a:ext cx="9893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70kDa</a:t>
            </a:r>
            <a:endParaRPr lang="en-US" altLang="zh-CN" sz="1400"/>
          </a:p>
        </p:txBody>
      </p:sp>
      <p:sp>
        <p:nvSpPr>
          <p:cNvPr id="53" name="文本框 52"/>
          <p:cNvSpPr txBox="1"/>
          <p:nvPr/>
        </p:nvSpPr>
        <p:spPr>
          <a:xfrm>
            <a:off x="6830060" y="3163570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55kDa</a:t>
            </a:r>
            <a:endParaRPr lang="en-US" altLang="zh-CN" sz="1400"/>
          </a:p>
        </p:txBody>
      </p:sp>
      <p:sp>
        <p:nvSpPr>
          <p:cNvPr id="54" name="文本框 53"/>
          <p:cNvSpPr txBox="1"/>
          <p:nvPr/>
        </p:nvSpPr>
        <p:spPr>
          <a:xfrm>
            <a:off x="6823710" y="3379470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>
              <a:sym typeface="+mn-ea"/>
            </a:endParaRPr>
          </a:p>
        </p:txBody>
      </p:sp>
      <p:pic>
        <p:nvPicPr>
          <p:cNvPr id="2" name="图片 1" descr="actin-12"/>
          <p:cNvPicPr>
            <a:picLocks noChangeAspect="1"/>
          </p:cNvPicPr>
          <p:nvPr/>
        </p:nvPicPr>
        <p:blipFill>
          <a:blip r:embed="rId1"/>
          <a:srcRect l="6076" t="25644" b="47689"/>
          <a:stretch>
            <a:fillRect/>
          </a:stretch>
        </p:blipFill>
        <p:spPr>
          <a:xfrm>
            <a:off x="2794000" y="2985135"/>
            <a:ext cx="3820795" cy="887730"/>
          </a:xfrm>
          <a:prstGeom prst="rect">
            <a:avLst/>
          </a:prstGeom>
        </p:spPr>
      </p:pic>
      <p:pic>
        <p:nvPicPr>
          <p:cNvPr id="3" name="图片 2" descr="N-4"/>
          <p:cNvPicPr>
            <a:picLocks noChangeAspect="1"/>
          </p:cNvPicPr>
          <p:nvPr/>
        </p:nvPicPr>
        <p:blipFill>
          <a:blip r:embed="rId2"/>
          <a:srcRect t="34583" r="2976" b="41780"/>
          <a:stretch>
            <a:fillRect/>
          </a:stretch>
        </p:blipFill>
        <p:spPr>
          <a:xfrm>
            <a:off x="2794000" y="1452245"/>
            <a:ext cx="3781425" cy="753745"/>
          </a:xfrm>
          <a:prstGeom prst="rect">
            <a:avLst/>
          </a:prstGeom>
        </p:spPr>
      </p:pic>
      <p:pic>
        <p:nvPicPr>
          <p:cNvPr id="7" name="图片 6" descr="H-1"/>
          <p:cNvPicPr>
            <a:picLocks noChangeAspect="1"/>
          </p:cNvPicPr>
          <p:nvPr/>
        </p:nvPicPr>
        <p:blipFill>
          <a:blip r:embed="rId3"/>
          <a:srcRect l="2144" t="26829" r="5214" b="51921"/>
          <a:stretch>
            <a:fillRect/>
          </a:stretch>
        </p:blipFill>
        <p:spPr>
          <a:xfrm>
            <a:off x="2795270" y="2223135"/>
            <a:ext cx="3796665" cy="713105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3194050" y="1787525"/>
            <a:ext cx="2814320" cy="195580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3122930" y="2404745"/>
            <a:ext cx="2887980" cy="263525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3126740" y="3328670"/>
            <a:ext cx="2906395" cy="299720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6141720" y="1596390"/>
            <a:ext cx="712470" cy="825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174740" y="1745615"/>
            <a:ext cx="69596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6158230" y="1876425"/>
            <a:ext cx="712470" cy="95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200140" y="2068830"/>
            <a:ext cx="621030" cy="2476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257925" y="2424430"/>
            <a:ext cx="6045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6249670" y="2660015"/>
            <a:ext cx="570865" cy="133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249670" y="2813685"/>
            <a:ext cx="6045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6235700" y="3087370"/>
            <a:ext cx="626745" cy="171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6257925" y="3322955"/>
            <a:ext cx="6127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6249035" y="3531870"/>
            <a:ext cx="605155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6802120" y="2479675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35kDa</a:t>
            </a:r>
            <a:endParaRPr lang="en-US" altLang="zh-CN" sz="1400">
              <a:sym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802120" y="2258060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>
              <a:sym typeface="+mn-ea"/>
            </a:endParaRPr>
          </a:p>
        </p:txBody>
      </p:sp>
      <p:pic>
        <p:nvPicPr>
          <p:cNvPr id="4" name="图片 3" descr="actin12，HO1-1，K图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1190" y="3536315"/>
            <a:ext cx="2790190" cy="2696210"/>
          </a:xfrm>
          <a:prstGeom prst="rect">
            <a:avLst/>
          </a:prstGeom>
        </p:spPr>
      </p:pic>
      <p:pic>
        <p:nvPicPr>
          <p:cNvPr id="5" name="图片 4" descr="actin12,nrf2-4，K图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4195" y="591820"/>
            <a:ext cx="2901950" cy="2944495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3160395" y="4079240"/>
            <a:ext cx="6692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905885" y="4079240"/>
            <a:ext cx="62103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625975" y="4079240"/>
            <a:ext cx="6362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366385" y="4079240"/>
            <a:ext cx="6661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336290" y="4406265"/>
            <a:ext cx="9626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776470" y="4406265"/>
            <a:ext cx="10134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114040" y="4076700"/>
            <a:ext cx="7670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Vehicle</a:t>
            </a:r>
            <a:endParaRPr lang="en-US" altLang="zh-CN" sz="1400"/>
          </a:p>
        </p:txBody>
      </p:sp>
      <p:sp>
        <p:nvSpPr>
          <p:cNvPr id="9" name="文本框 8"/>
          <p:cNvSpPr txBox="1"/>
          <p:nvPr/>
        </p:nvSpPr>
        <p:spPr>
          <a:xfrm>
            <a:off x="3938905" y="4076700"/>
            <a:ext cx="535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FPS</a:t>
            </a:r>
            <a:endParaRPr lang="en-US" altLang="zh-CN" sz="1400"/>
          </a:p>
        </p:txBody>
      </p:sp>
      <p:sp>
        <p:nvSpPr>
          <p:cNvPr id="26" name="文本框 25"/>
          <p:cNvSpPr txBox="1"/>
          <p:nvPr/>
        </p:nvSpPr>
        <p:spPr>
          <a:xfrm>
            <a:off x="4573270" y="4076700"/>
            <a:ext cx="7670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Vehicle</a:t>
            </a:r>
            <a:endParaRPr lang="en-US" altLang="zh-CN" sz="1400"/>
          </a:p>
        </p:txBody>
      </p:sp>
      <p:sp>
        <p:nvSpPr>
          <p:cNvPr id="10" name="文本框 9"/>
          <p:cNvSpPr txBox="1"/>
          <p:nvPr/>
        </p:nvSpPr>
        <p:spPr>
          <a:xfrm>
            <a:off x="5432425" y="4076700"/>
            <a:ext cx="535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FPS</a:t>
            </a:r>
            <a:endParaRPr lang="en-US" altLang="zh-CN" sz="1400"/>
          </a:p>
        </p:txBody>
      </p:sp>
      <p:sp>
        <p:nvSpPr>
          <p:cNvPr id="11" name="文本框 10"/>
          <p:cNvSpPr txBox="1"/>
          <p:nvPr/>
        </p:nvSpPr>
        <p:spPr>
          <a:xfrm>
            <a:off x="3404870" y="4418330"/>
            <a:ext cx="834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Sham</a:t>
            </a:r>
            <a:endParaRPr lang="en-US" altLang="zh-CN"/>
          </a:p>
        </p:txBody>
      </p:sp>
      <p:sp>
        <p:nvSpPr>
          <p:cNvPr id="29" name="文本框 28"/>
          <p:cNvSpPr txBox="1"/>
          <p:nvPr/>
        </p:nvSpPr>
        <p:spPr>
          <a:xfrm>
            <a:off x="4739005" y="4418330"/>
            <a:ext cx="1108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CA/CPR</a:t>
            </a:r>
            <a:endParaRPr lang="en-US" altLang="zh-CN"/>
          </a:p>
        </p:txBody>
      </p:sp>
    </p:spTree>
    <p:custDataLst>
      <p:tags r:id="rId6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575560" y="5311775"/>
            <a:ext cx="46145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ym typeface="+mn-ea"/>
              </a:rPr>
              <a:t>Fig.6(supplementary bands of Western blot)</a:t>
            </a:r>
            <a:endParaRPr lang="en-US" altLang="zh-CN"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108835" y="1657985"/>
            <a:ext cx="892175" cy="440055"/>
          </a:xfrm>
          <a:prstGeom prst="rect">
            <a:avLst/>
          </a:prstGeom>
        </p:spPr>
        <p:txBody>
          <a:bodyPr wrap="square">
            <a:noAutofit/>
          </a:bodyPr>
          <a:p>
            <a:pPr algn="ctr" defTabSz="266700"/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Nrf2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100kDa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08835" y="2362200"/>
            <a:ext cx="8909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400">
                <a:sym typeface="+mn-ea"/>
              </a:rPr>
              <a:t>HO-1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35kDa</a:t>
            </a:r>
            <a:endParaRPr lang="en-US" altLang="zh-CN" sz="1400"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087880" y="3239135"/>
            <a:ext cx="9118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400">
                <a:sym typeface="+mn-ea"/>
              </a:rPr>
              <a:t>β-actin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45kDa</a:t>
            </a:r>
            <a:endParaRPr lang="en-US" altLang="zh-CN" sz="1400"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878955" y="1424305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180kDa</a:t>
            </a:r>
            <a:endParaRPr lang="en-US" altLang="zh-CN" sz="1400"/>
          </a:p>
        </p:txBody>
      </p:sp>
      <p:sp>
        <p:nvSpPr>
          <p:cNvPr id="44" name="文本框 43"/>
          <p:cNvSpPr txBox="1"/>
          <p:nvPr/>
        </p:nvSpPr>
        <p:spPr>
          <a:xfrm>
            <a:off x="6878955" y="1737360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100kDa</a:t>
            </a:r>
            <a:endParaRPr lang="en-US" altLang="zh-CN" sz="1400"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939280" y="1894205"/>
            <a:ext cx="8674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70kDa</a:t>
            </a:r>
            <a:endParaRPr lang="en-US" altLang="zh-CN" sz="1400"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878955" y="1595755"/>
            <a:ext cx="8756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130kDa</a:t>
            </a:r>
            <a:endParaRPr lang="en-US" altLang="zh-CN" sz="1400"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922770" y="2779395"/>
            <a:ext cx="8756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25kDa</a:t>
            </a:r>
            <a:endParaRPr lang="en-US" altLang="zh-CN" sz="1400"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936105" y="3012440"/>
            <a:ext cx="98933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70kDa</a:t>
            </a:r>
            <a:endParaRPr lang="en-US" altLang="zh-CN" sz="1400"/>
          </a:p>
        </p:txBody>
      </p:sp>
      <p:sp>
        <p:nvSpPr>
          <p:cNvPr id="53" name="文本框 52"/>
          <p:cNvSpPr txBox="1"/>
          <p:nvPr/>
        </p:nvSpPr>
        <p:spPr>
          <a:xfrm>
            <a:off x="6953885" y="3221355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55kDa</a:t>
            </a:r>
            <a:endParaRPr lang="en-US" altLang="zh-CN" sz="1400"/>
          </a:p>
        </p:txBody>
      </p:sp>
      <p:sp>
        <p:nvSpPr>
          <p:cNvPr id="54" name="文本框 53"/>
          <p:cNvSpPr txBox="1"/>
          <p:nvPr/>
        </p:nvSpPr>
        <p:spPr>
          <a:xfrm>
            <a:off x="6947535" y="3429000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917690" y="2586990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35kDa</a:t>
            </a:r>
            <a:endParaRPr lang="en-US" altLang="zh-CN" sz="1400">
              <a:sym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925945" y="2258060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>
              <a:sym typeface="+mn-ea"/>
            </a:endParaRPr>
          </a:p>
        </p:txBody>
      </p:sp>
      <p:pic>
        <p:nvPicPr>
          <p:cNvPr id="4" name="图片 3" descr="actin-9"/>
          <p:cNvPicPr>
            <a:picLocks noChangeAspect="1"/>
          </p:cNvPicPr>
          <p:nvPr/>
        </p:nvPicPr>
        <p:blipFill>
          <a:blip r:embed="rId1"/>
          <a:srcRect l="7595" t="27765" r="-372" b="52576"/>
          <a:stretch>
            <a:fillRect/>
          </a:stretch>
        </p:blipFill>
        <p:spPr>
          <a:xfrm>
            <a:off x="2866390" y="3074035"/>
            <a:ext cx="3781425" cy="655955"/>
          </a:xfrm>
          <a:prstGeom prst="rect">
            <a:avLst/>
          </a:prstGeom>
        </p:spPr>
      </p:pic>
      <p:pic>
        <p:nvPicPr>
          <p:cNvPr id="5" name="图片 4" descr="N-1"/>
          <p:cNvPicPr>
            <a:picLocks noChangeAspect="1"/>
          </p:cNvPicPr>
          <p:nvPr/>
        </p:nvPicPr>
        <p:blipFill>
          <a:blip r:embed="rId2"/>
          <a:srcRect l="1612" t="42348" r="5208" b="33902"/>
          <a:stretch>
            <a:fillRect/>
          </a:stretch>
        </p:blipFill>
        <p:spPr>
          <a:xfrm>
            <a:off x="2867025" y="1461135"/>
            <a:ext cx="3731260" cy="778510"/>
          </a:xfrm>
          <a:prstGeom prst="rect">
            <a:avLst/>
          </a:prstGeom>
        </p:spPr>
      </p:pic>
      <p:pic>
        <p:nvPicPr>
          <p:cNvPr id="6" name="图片 5" descr="H-5"/>
          <p:cNvPicPr>
            <a:picLocks noChangeAspect="1"/>
          </p:cNvPicPr>
          <p:nvPr/>
        </p:nvPicPr>
        <p:blipFill>
          <a:blip r:embed="rId3"/>
          <a:srcRect l="2418" t="37424" r="6014" b="38598"/>
          <a:stretch>
            <a:fillRect/>
          </a:stretch>
        </p:blipFill>
        <p:spPr>
          <a:xfrm>
            <a:off x="2863215" y="2259330"/>
            <a:ext cx="3759835" cy="805815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3275330" y="3361690"/>
            <a:ext cx="2855595" cy="220980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3293110" y="2583180"/>
            <a:ext cx="2947670" cy="263525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6265545" y="1612900"/>
            <a:ext cx="712470" cy="825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298565" y="1729105"/>
            <a:ext cx="69596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6282055" y="1843405"/>
            <a:ext cx="712470" cy="95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3275965" y="1754505"/>
            <a:ext cx="2847975" cy="195580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6294755" y="2019300"/>
            <a:ext cx="757555" cy="76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381750" y="2424430"/>
            <a:ext cx="6045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398260" y="2937510"/>
            <a:ext cx="6045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6359525" y="3161665"/>
            <a:ext cx="626745" cy="171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6381750" y="3372485"/>
            <a:ext cx="6127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6372860" y="3564890"/>
            <a:ext cx="605155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6390005" y="2750820"/>
            <a:ext cx="570865" cy="133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8" name="图片 7" descr="actin9HO1-5，K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7350" y="3065145"/>
            <a:ext cx="2790190" cy="2711450"/>
          </a:xfrm>
          <a:prstGeom prst="rect">
            <a:avLst/>
          </a:prstGeom>
        </p:spPr>
      </p:pic>
      <p:pic>
        <p:nvPicPr>
          <p:cNvPr id="9" name="图片 8" descr="actin9,nrf2-1，K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2885" y="464185"/>
            <a:ext cx="2787650" cy="269748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3292475" y="3971925"/>
            <a:ext cx="6692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037965" y="3971925"/>
            <a:ext cx="62103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58055" y="3971925"/>
            <a:ext cx="6362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498465" y="3971925"/>
            <a:ext cx="6661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468370" y="4298950"/>
            <a:ext cx="9626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4908550" y="4298950"/>
            <a:ext cx="10134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246120" y="3969385"/>
            <a:ext cx="7670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Vehicle</a:t>
            </a:r>
            <a:endParaRPr lang="en-US" altLang="zh-CN" sz="1400"/>
          </a:p>
        </p:txBody>
      </p:sp>
      <p:sp>
        <p:nvSpPr>
          <p:cNvPr id="7" name="文本框 6"/>
          <p:cNvSpPr txBox="1"/>
          <p:nvPr/>
        </p:nvSpPr>
        <p:spPr>
          <a:xfrm>
            <a:off x="4070985" y="3969385"/>
            <a:ext cx="535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FPS</a:t>
            </a:r>
            <a:endParaRPr lang="en-US" altLang="zh-CN" sz="1400"/>
          </a:p>
        </p:txBody>
      </p:sp>
      <p:sp>
        <p:nvSpPr>
          <p:cNvPr id="26" name="文本框 25"/>
          <p:cNvSpPr txBox="1"/>
          <p:nvPr/>
        </p:nvSpPr>
        <p:spPr>
          <a:xfrm>
            <a:off x="4705350" y="3969385"/>
            <a:ext cx="7670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Vehicle</a:t>
            </a:r>
            <a:endParaRPr lang="en-US" altLang="zh-CN" sz="1400"/>
          </a:p>
        </p:txBody>
      </p:sp>
      <p:sp>
        <p:nvSpPr>
          <p:cNvPr id="10" name="文本框 9"/>
          <p:cNvSpPr txBox="1"/>
          <p:nvPr/>
        </p:nvSpPr>
        <p:spPr>
          <a:xfrm>
            <a:off x="5564505" y="3969385"/>
            <a:ext cx="535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FPS</a:t>
            </a:r>
            <a:endParaRPr lang="en-US" altLang="zh-CN" sz="1400"/>
          </a:p>
        </p:txBody>
      </p:sp>
      <p:sp>
        <p:nvSpPr>
          <p:cNvPr id="11" name="文本框 10"/>
          <p:cNvSpPr txBox="1"/>
          <p:nvPr/>
        </p:nvSpPr>
        <p:spPr>
          <a:xfrm>
            <a:off x="3536950" y="4311015"/>
            <a:ext cx="834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Sham</a:t>
            </a:r>
            <a:endParaRPr lang="en-US" altLang="zh-CN"/>
          </a:p>
        </p:txBody>
      </p:sp>
      <p:sp>
        <p:nvSpPr>
          <p:cNvPr id="29" name="文本框 28"/>
          <p:cNvSpPr txBox="1"/>
          <p:nvPr/>
        </p:nvSpPr>
        <p:spPr>
          <a:xfrm>
            <a:off x="4871085" y="4311015"/>
            <a:ext cx="1108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CA/CPR</a:t>
            </a:r>
            <a:endParaRPr lang="en-US" altLang="zh-CN"/>
          </a:p>
        </p:txBody>
      </p:sp>
    </p:spTree>
    <p:custDataLst>
      <p:tags r:id="rId6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515235" y="5429250"/>
            <a:ext cx="45726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ym typeface="+mn-ea"/>
              </a:rPr>
              <a:t>Fig.6(supplementary bands of Western blot)</a:t>
            </a:r>
            <a:endParaRPr lang="en-US" altLang="zh-CN"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059305" y="1657985"/>
            <a:ext cx="892175" cy="440055"/>
          </a:xfrm>
          <a:prstGeom prst="rect">
            <a:avLst/>
          </a:prstGeom>
        </p:spPr>
        <p:txBody>
          <a:bodyPr wrap="square">
            <a:noAutofit/>
          </a:bodyPr>
          <a:p>
            <a:pPr algn="ctr" defTabSz="266700"/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Nrf2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Palatino Linotype" panose="02040502050505030304"/>
                <a:cs typeface="Arial" panose="020B0604020202020204" pitchFamily="34" charset="0"/>
              </a:rPr>
              <a:t>100kDa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  <a:p>
            <a:pPr algn="ctr" defTabSz="266700"/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Palatino Linotype" panose="02040502050505030304"/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059305" y="2362200"/>
            <a:ext cx="8909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400">
                <a:sym typeface="+mn-ea"/>
              </a:rPr>
              <a:t>HO-1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35kDa</a:t>
            </a:r>
            <a:endParaRPr lang="en-US" altLang="zh-CN" sz="1400"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038350" y="3239135"/>
            <a:ext cx="9118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400">
                <a:sym typeface="+mn-ea"/>
              </a:rPr>
              <a:t>β-actin</a:t>
            </a:r>
            <a:endParaRPr lang="en-US" altLang="zh-CN" sz="1400">
              <a:sym typeface="+mn-ea"/>
            </a:endParaRPr>
          </a:p>
          <a:p>
            <a:pPr algn="ctr"/>
            <a:r>
              <a:rPr lang="en-US" altLang="zh-CN" sz="1400">
                <a:sym typeface="+mn-ea"/>
              </a:rPr>
              <a:t>45kDa</a:t>
            </a:r>
            <a:endParaRPr lang="en-US" altLang="zh-CN" sz="1400"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904355" y="1539875"/>
            <a:ext cx="891540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180kDa</a:t>
            </a:r>
            <a:endParaRPr lang="en-US" altLang="zh-CN" sz="1400"/>
          </a:p>
        </p:txBody>
      </p:sp>
      <p:sp>
        <p:nvSpPr>
          <p:cNvPr id="44" name="文本框 43"/>
          <p:cNvSpPr txBox="1"/>
          <p:nvPr/>
        </p:nvSpPr>
        <p:spPr>
          <a:xfrm>
            <a:off x="6878955" y="1819910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100kDa</a:t>
            </a:r>
            <a:endParaRPr lang="en-US" altLang="zh-CN" sz="1400"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873240" y="1985010"/>
            <a:ext cx="86741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70kDa</a:t>
            </a:r>
            <a:endParaRPr lang="en-US" altLang="zh-CN" sz="1400"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895465" y="1678305"/>
            <a:ext cx="84772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130kDa</a:t>
            </a:r>
            <a:endParaRPr lang="en-US" altLang="zh-CN" sz="1400"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856730" y="2573020"/>
            <a:ext cx="8756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55kDa</a:t>
            </a:r>
            <a:endParaRPr lang="en-US" altLang="zh-CN" sz="1400">
              <a:sym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986905" y="3312160"/>
            <a:ext cx="850265" cy="31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ym typeface="+mn-ea"/>
              </a:rPr>
              <a:t>55kDa</a:t>
            </a:r>
            <a:endParaRPr lang="en-US" altLang="zh-CN" sz="1400"/>
          </a:p>
        </p:txBody>
      </p:sp>
      <p:sp>
        <p:nvSpPr>
          <p:cNvPr id="54" name="文本框 53"/>
          <p:cNvSpPr txBox="1"/>
          <p:nvPr/>
        </p:nvSpPr>
        <p:spPr>
          <a:xfrm>
            <a:off x="6988810" y="3519805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876415" y="2892425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35kDa</a:t>
            </a:r>
            <a:endParaRPr lang="en-US" altLang="zh-CN" sz="1400">
              <a:sym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868160" y="2745105"/>
            <a:ext cx="91948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ym typeface="+mn-ea"/>
              </a:rPr>
              <a:t>40kDa</a:t>
            </a:r>
            <a:endParaRPr lang="en-US" altLang="zh-CN" sz="1400">
              <a:sym typeface="+mn-ea"/>
            </a:endParaRPr>
          </a:p>
        </p:txBody>
      </p:sp>
      <p:pic>
        <p:nvPicPr>
          <p:cNvPr id="4" name="图片 3" descr="actin-8"/>
          <p:cNvPicPr>
            <a:picLocks noChangeAspect="1"/>
          </p:cNvPicPr>
          <p:nvPr/>
        </p:nvPicPr>
        <p:blipFill>
          <a:blip r:embed="rId1"/>
          <a:srcRect l="2790" t="25455" r="4805" b="53561"/>
          <a:stretch>
            <a:fillRect/>
          </a:stretch>
        </p:blipFill>
        <p:spPr>
          <a:xfrm>
            <a:off x="2830195" y="3162935"/>
            <a:ext cx="3798570" cy="706120"/>
          </a:xfrm>
          <a:prstGeom prst="rect">
            <a:avLst/>
          </a:prstGeom>
        </p:spPr>
      </p:pic>
      <p:pic>
        <p:nvPicPr>
          <p:cNvPr id="5" name="图片 4" descr="N-5"/>
          <p:cNvPicPr>
            <a:picLocks noChangeAspect="1"/>
          </p:cNvPicPr>
          <p:nvPr/>
        </p:nvPicPr>
        <p:blipFill>
          <a:blip r:embed="rId2"/>
          <a:srcRect l="5239" t="41250" r="3596" b="33295"/>
          <a:stretch>
            <a:fillRect/>
          </a:stretch>
        </p:blipFill>
        <p:spPr>
          <a:xfrm>
            <a:off x="2871470" y="1412875"/>
            <a:ext cx="3757295" cy="858520"/>
          </a:xfrm>
          <a:prstGeom prst="rect">
            <a:avLst/>
          </a:prstGeom>
        </p:spPr>
      </p:pic>
      <p:pic>
        <p:nvPicPr>
          <p:cNvPr id="6" name="图片 5" descr="H-6"/>
          <p:cNvPicPr>
            <a:picLocks noChangeAspect="1"/>
          </p:cNvPicPr>
          <p:nvPr/>
        </p:nvPicPr>
        <p:blipFill>
          <a:blip r:embed="rId3"/>
          <a:srcRect l="2418" t="35947" r="6448" b="38409"/>
          <a:stretch>
            <a:fillRect/>
          </a:stretch>
        </p:blipFill>
        <p:spPr>
          <a:xfrm>
            <a:off x="2871470" y="2297430"/>
            <a:ext cx="3757930" cy="865505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3237865" y="1772920"/>
            <a:ext cx="2814320" cy="195580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 flipV="1">
            <a:off x="6414135" y="3663950"/>
            <a:ext cx="605155" cy="44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6423025" y="3446780"/>
            <a:ext cx="6127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323965" y="2731135"/>
            <a:ext cx="6045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6323965" y="3021965"/>
            <a:ext cx="650875" cy="1460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332220" y="2911475"/>
            <a:ext cx="6045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263005" y="2108835"/>
            <a:ext cx="632460" cy="12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271895" y="1932940"/>
            <a:ext cx="689610" cy="95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271260" y="1800225"/>
            <a:ext cx="673735" cy="1143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254750" y="1682115"/>
            <a:ext cx="715010" cy="1333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3323590" y="3404235"/>
            <a:ext cx="2906395" cy="307975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3204845" y="2748915"/>
            <a:ext cx="2902585" cy="325755"/>
          </a:xfrm>
          <a:prstGeom prst="rect">
            <a:avLst/>
          </a:prstGeom>
        </p:spPr>
        <p:style>
          <a:lnRef idx="2">
            <a:schemeClr val="accent6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8" name="图片 7" descr="actin8HO1-6，K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9405" y="3199130"/>
            <a:ext cx="2790190" cy="2767330"/>
          </a:xfrm>
          <a:prstGeom prst="rect">
            <a:avLst/>
          </a:prstGeom>
        </p:spPr>
      </p:pic>
      <p:pic>
        <p:nvPicPr>
          <p:cNvPr id="10" name="图片 9" descr="actin8,nrf2-5，K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7170" y="615315"/>
            <a:ext cx="2787650" cy="2715895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3325495" y="4112260"/>
            <a:ext cx="6692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070985" y="4112260"/>
            <a:ext cx="62103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91075" y="4112260"/>
            <a:ext cx="6362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531485" y="4112260"/>
            <a:ext cx="6661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501390" y="4439285"/>
            <a:ext cx="9626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4941570" y="4439285"/>
            <a:ext cx="10134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3279140" y="4109720"/>
            <a:ext cx="7670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Vehicle</a:t>
            </a:r>
            <a:endParaRPr lang="en-US" altLang="zh-CN" sz="1400"/>
          </a:p>
        </p:txBody>
      </p:sp>
      <p:sp>
        <p:nvSpPr>
          <p:cNvPr id="7" name="文本框 6"/>
          <p:cNvSpPr txBox="1"/>
          <p:nvPr/>
        </p:nvSpPr>
        <p:spPr>
          <a:xfrm>
            <a:off x="4104005" y="4109720"/>
            <a:ext cx="535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FPS</a:t>
            </a:r>
            <a:endParaRPr lang="en-US" altLang="zh-CN" sz="1400"/>
          </a:p>
        </p:txBody>
      </p:sp>
      <p:sp>
        <p:nvSpPr>
          <p:cNvPr id="26" name="文本框 25"/>
          <p:cNvSpPr txBox="1"/>
          <p:nvPr/>
        </p:nvSpPr>
        <p:spPr>
          <a:xfrm>
            <a:off x="4738370" y="4109720"/>
            <a:ext cx="7670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Vehicle</a:t>
            </a:r>
            <a:endParaRPr lang="en-US" altLang="zh-CN" sz="1400"/>
          </a:p>
        </p:txBody>
      </p:sp>
      <p:sp>
        <p:nvSpPr>
          <p:cNvPr id="9" name="文本框 8"/>
          <p:cNvSpPr txBox="1"/>
          <p:nvPr/>
        </p:nvSpPr>
        <p:spPr>
          <a:xfrm>
            <a:off x="5597525" y="4109720"/>
            <a:ext cx="535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400"/>
              <a:t>FPS</a:t>
            </a:r>
            <a:endParaRPr lang="en-US" altLang="zh-CN" sz="1400"/>
          </a:p>
        </p:txBody>
      </p:sp>
      <p:sp>
        <p:nvSpPr>
          <p:cNvPr id="11" name="文本框 10"/>
          <p:cNvSpPr txBox="1"/>
          <p:nvPr/>
        </p:nvSpPr>
        <p:spPr>
          <a:xfrm>
            <a:off x="3569970" y="4451350"/>
            <a:ext cx="834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Sham</a:t>
            </a:r>
            <a:endParaRPr lang="en-US" altLang="zh-CN"/>
          </a:p>
        </p:txBody>
      </p:sp>
      <p:sp>
        <p:nvSpPr>
          <p:cNvPr id="29" name="文本框 28"/>
          <p:cNvSpPr txBox="1"/>
          <p:nvPr/>
        </p:nvSpPr>
        <p:spPr>
          <a:xfrm>
            <a:off x="4904105" y="4451350"/>
            <a:ext cx="1108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CA/CPR</a:t>
            </a:r>
            <a:endParaRPr lang="en-US" altLang="zh-CN"/>
          </a:p>
        </p:txBody>
      </p:sp>
    </p:spTree>
    <p:custDataLst>
      <p:tags r:id="rId6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1525</Words>
  <Application>WPS 演示</Application>
  <PresentationFormat>宽屏</PresentationFormat>
  <Paragraphs>425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Palatino Linotype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远方</cp:lastModifiedBy>
  <cp:revision>171</cp:revision>
  <dcterms:created xsi:type="dcterms:W3CDTF">2019-06-19T02:08:00Z</dcterms:created>
  <dcterms:modified xsi:type="dcterms:W3CDTF">2026-01-28T13:03:19Z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0BF1C27724AA4B06A08978C66D997940_11</vt:lpwstr>
  </property>
</Properties>
</file>